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 id="261" r:id="rId6"/>
    <p:sldId id="265" r:id="rId7"/>
    <p:sldId id="266" r:id="rId8"/>
    <p:sldId id="278" r:id="rId9"/>
    <p:sldId id="263" r:id="rId10"/>
    <p:sldId id="271" r:id="rId11"/>
    <p:sldId id="264" r:id="rId12"/>
    <p:sldId id="272" r:id="rId13"/>
    <p:sldId id="267" r:id="rId14"/>
    <p:sldId id="268" r:id="rId15"/>
    <p:sldId id="269" r:id="rId16"/>
    <p:sldId id="270" r:id="rId17"/>
    <p:sldId id="273" r:id="rId18"/>
    <p:sldId id="276" r:id="rId19"/>
    <p:sldId id="274" r:id="rId20"/>
    <p:sldId id="277" r:id="rId21"/>
    <p:sldId id="26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72A244-7CC3-45CB-B3EE-C366EB9572B0}"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BD0763D1-A973-4179-AA25-3E1BB2CB1C27}">
      <dgm:prSet/>
      <dgm:spPr/>
      <dgm:t>
        <a:bodyPr/>
        <a:lstStyle/>
        <a:p>
          <a:r>
            <a:rPr lang="en-US" dirty="0">
              <a:latin typeface="+mn-lt"/>
            </a:rPr>
            <a:t>It is a new innovative augmented reality application that was previously known as </a:t>
          </a:r>
          <a:r>
            <a:rPr lang="en-US" dirty="0" err="1">
              <a:latin typeface="+mn-lt"/>
            </a:rPr>
            <a:t>Aurasma</a:t>
          </a:r>
          <a:r>
            <a:rPr lang="en-US" dirty="0">
              <a:latin typeface="+mn-lt"/>
            </a:rPr>
            <a:t>.  </a:t>
          </a:r>
        </a:p>
      </dgm:t>
    </dgm:pt>
    <dgm:pt modelId="{963A267D-C70E-4024-BA3B-1D0011B6A70D}" type="parTrans" cxnId="{2DD453F1-EF8E-4A3D-82FB-947637EF09DA}">
      <dgm:prSet/>
      <dgm:spPr/>
      <dgm:t>
        <a:bodyPr/>
        <a:lstStyle/>
        <a:p>
          <a:endParaRPr lang="en-US"/>
        </a:p>
      </dgm:t>
    </dgm:pt>
    <dgm:pt modelId="{C5B2C2AC-AAF9-4EEC-86AE-E40DCAFB2A8E}" type="sibTrans" cxnId="{2DD453F1-EF8E-4A3D-82FB-947637EF09DA}">
      <dgm:prSet/>
      <dgm:spPr/>
      <dgm:t>
        <a:bodyPr/>
        <a:lstStyle/>
        <a:p>
          <a:endParaRPr lang="en-US"/>
        </a:p>
      </dgm:t>
    </dgm:pt>
    <dgm:pt modelId="{80EBD70B-C785-4419-9C8D-4525EB6E9375}">
      <dgm:prSet/>
      <dgm:spPr/>
      <dgm:t>
        <a:bodyPr/>
        <a:lstStyle/>
        <a:p>
          <a:r>
            <a:rPr lang="en-US" dirty="0">
              <a:latin typeface="+mn-lt"/>
            </a:rPr>
            <a:t>This software uses auras as QR codes to connect artifacts with knowledge</a:t>
          </a:r>
        </a:p>
      </dgm:t>
    </dgm:pt>
    <dgm:pt modelId="{C47A6C25-52AC-4304-9EC3-7B943A839768}" type="parTrans" cxnId="{3D7858C7-B120-436F-A971-00654DD62A1A}">
      <dgm:prSet/>
      <dgm:spPr/>
      <dgm:t>
        <a:bodyPr/>
        <a:lstStyle/>
        <a:p>
          <a:endParaRPr lang="en-US"/>
        </a:p>
      </dgm:t>
    </dgm:pt>
    <dgm:pt modelId="{DD9550A3-767A-4931-B588-50753C06C35D}" type="sibTrans" cxnId="{3D7858C7-B120-436F-A971-00654DD62A1A}">
      <dgm:prSet/>
      <dgm:spPr/>
      <dgm:t>
        <a:bodyPr/>
        <a:lstStyle/>
        <a:p>
          <a:endParaRPr lang="en-US"/>
        </a:p>
      </dgm:t>
    </dgm:pt>
    <dgm:pt modelId="{0DE55FFA-59DE-4C76-94C8-1A79DAB474DF}">
      <dgm:prSet/>
      <dgm:spPr/>
      <dgm:t>
        <a:bodyPr/>
        <a:lstStyle/>
        <a:p>
          <a:r>
            <a:rPr lang="en-US" dirty="0">
              <a:latin typeface="+mn-lt"/>
            </a:rPr>
            <a:t>This technology allows teachers to connect digital content such as a video to images in books, self-drawn designs, or even artwork posted on classroom walls. </a:t>
          </a:r>
        </a:p>
      </dgm:t>
    </dgm:pt>
    <dgm:pt modelId="{E8407F9D-2AB2-43F9-AB9E-D6ECEF3B23DC}" type="parTrans" cxnId="{2687E48C-EFD9-40E2-9B87-1526C8B33D31}">
      <dgm:prSet/>
      <dgm:spPr/>
      <dgm:t>
        <a:bodyPr/>
        <a:lstStyle/>
        <a:p>
          <a:endParaRPr lang="en-US"/>
        </a:p>
      </dgm:t>
    </dgm:pt>
    <dgm:pt modelId="{AE7A9F46-BAD2-4560-B0CF-CEBE8D342959}" type="sibTrans" cxnId="{2687E48C-EFD9-40E2-9B87-1526C8B33D31}">
      <dgm:prSet/>
      <dgm:spPr/>
      <dgm:t>
        <a:bodyPr/>
        <a:lstStyle/>
        <a:p>
          <a:endParaRPr lang="en-US"/>
        </a:p>
      </dgm:t>
    </dgm:pt>
    <dgm:pt modelId="{3C69E8A5-D4BC-45C7-BE95-D774A58B7583}">
      <dgm:prSet/>
      <dgm:spPr/>
      <dgm:t>
        <a:bodyPr/>
        <a:lstStyle/>
        <a:p>
          <a:r>
            <a:rPr lang="en-US" dirty="0">
              <a:latin typeface="+mn-lt"/>
            </a:rPr>
            <a:t>It’s engaging for students from elementary school through high school (students of all ages)</a:t>
          </a:r>
        </a:p>
      </dgm:t>
    </dgm:pt>
    <dgm:pt modelId="{5B141AE0-A93B-4CC8-9AFB-249CD9CA7059}" type="parTrans" cxnId="{51276CD4-3A8F-434F-8930-2F3AE2C06451}">
      <dgm:prSet/>
      <dgm:spPr/>
      <dgm:t>
        <a:bodyPr/>
        <a:lstStyle/>
        <a:p>
          <a:endParaRPr lang="en-US"/>
        </a:p>
      </dgm:t>
    </dgm:pt>
    <dgm:pt modelId="{346C8DA3-7639-4529-BA91-068029B943C8}" type="sibTrans" cxnId="{51276CD4-3A8F-434F-8930-2F3AE2C06451}">
      <dgm:prSet/>
      <dgm:spPr/>
      <dgm:t>
        <a:bodyPr/>
        <a:lstStyle/>
        <a:p>
          <a:endParaRPr lang="en-US"/>
        </a:p>
      </dgm:t>
    </dgm:pt>
    <dgm:pt modelId="{9057E215-DFE9-4817-83DA-52C35B79BF67}">
      <dgm:prSet/>
      <dgm:spPr/>
      <dgm:t>
        <a:bodyPr/>
        <a:lstStyle/>
        <a:p>
          <a:r>
            <a:rPr lang="en-US" dirty="0">
              <a:latin typeface="+mn-lt"/>
            </a:rPr>
            <a:t>It’s a </a:t>
          </a:r>
          <a:r>
            <a:rPr lang="en-US" b="1" u="sng" dirty="0">
              <a:latin typeface="+mn-lt"/>
            </a:rPr>
            <a:t>free</a:t>
          </a:r>
          <a:r>
            <a:rPr lang="en-US" dirty="0">
              <a:latin typeface="+mn-lt"/>
            </a:rPr>
            <a:t> application which can be downloaded from Google Play or the App Store onto iPhones and iPads, and Android phones and tablets version 4.0 and above</a:t>
          </a:r>
        </a:p>
      </dgm:t>
    </dgm:pt>
    <dgm:pt modelId="{FA2F7679-94C0-42B3-9196-5C77FED3F5AC}" type="parTrans" cxnId="{508B3C35-E2A0-400E-ACC2-44F01B3FEA23}">
      <dgm:prSet/>
      <dgm:spPr/>
      <dgm:t>
        <a:bodyPr/>
        <a:lstStyle/>
        <a:p>
          <a:endParaRPr lang="en-US"/>
        </a:p>
      </dgm:t>
    </dgm:pt>
    <dgm:pt modelId="{EFAC1BEA-D0B6-4C97-8688-F2EA50F45C6D}" type="sibTrans" cxnId="{508B3C35-E2A0-400E-ACC2-44F01B3FEA23}">
      <dgm:prSet/>
      <dgm:spPr/>
      <dgm:t>
        <a:bodyPr/>
        <a:lstStyle/>
        <a:p>
          <a:endParaRPr lang="en-US"/>
        </a:p>
      </dgm:t>
    </dgm:pt>
    <dgm:pt modelId="{760E8FA7-2B21-45E7-8736-3D8242A08F4C}" type="pres">
      <dgm:prSet presAssocID="{0D72A244-7CC3-45CB-B3EE-C366EB9572B0}" presName="vert0" presStyleCnt="0">
        <dgm:presLayoutVars>
          <dgm:dir/>
          <dgm:animOne val="branch"/>
          <dgm:animLvl val="lvl"/>
        </dgm:presLayoutVars>
      </dgm:prSet>
      <dgm:spPr/>
    </dgm:pt>
    <dgm:pt modelId="{29694F1A-FC84-4BFE-BF34-FF206B01BAAD}" type="pres">
      <dgm:prSet presAssocID="{BD0763D1-A973-4179-AA25-3E1BB2CB1C27}" presName="thickLine" presStyleLbl="alignNode1" presStyleIdx="0" presStyleCnt="5"/>
      <dgm:spPr/>
    </dgm:pt>
    <dgm:pt modelId="{C68A47AB-15A8-4A35-A569-306449B4C3F7}" type="pres">
      <dgm:prSet presAssocID="{BD0763D1-A973-4179-AA25-3E1BB2CB1C27}" presName="horz1" presStyleCnt="0"/>
      <dgm:spPr/>
    </dgm:pt>
    <dgm:pt modelId="{DDC585AA-64F3-4763-91FB-D0832777EC29}" type="pres">
      <dgm:prSet presAssocID="{BD0763D1-A973-4179-AA25-3E1BB2CB1C27}" presName="tx1" presStyleLbl="revTx" presStyleIdx="0" presStyleCnt="5"/>
      <dgm:spPr/>
    </dgm:pt>
    <dgm:pt modelId="{D95FD120-DB0F-4D6A-919E-1161AEAC9331}" type="pres">
      <dgm:prSet presAssocID="{BD0763D1-A973-4179-AA25-3E1BB2CB1C27}" presName="vert1" presStyleCnt="0"/>
      <dgm:spPr/>
    </dgm:pt>
    <dgm:pt modelId="{DF3DA10B-05C1-4772-8B00-A2B31A1E1E34}" type="pres">
      <dgm:prSet presAssocID="{80EBD70B-C785-4419-9C8D-4525EB6E9375}" presName="thickLine" presStyleLbl="alignNode1" presStyleIdx="1" presStyleCnt="5"/>
      <dgm:spPr/>
    </dgm:pt>
    <dgm:pt modelId="{9399DC0E-9A49-4778-9BB2-0D1D957F0375}" type="pres">
      <dgm:prSet presAssocID="{80EBD70B-C785-4419-9C8D-4525EB6E9375}" presName="horz1" presStyleCnt="0"/>
      <dgm:spPr/>
    </dgm:pt>
    <dgm:pt modelId="{FDAC7B9F-035F-4845-A606-A920E95CFE2E}" type="pres">
      <dgm:prSet presAssocID="{80EBD70B-C785-4419-9C8D-4525EB6E9375}" presName="tx1" presStyleLbl="revTx" presStyleIdx="1" presStyleCnt="5"/>
      <dgm:spPr/>
    </dgm:pt>
    <dgm:pt modelId="{E99E2F6F-2887-4C19-AD81-76948E8A7C81}" type="pres">
      <dgm:prSet presAssocID="{80EBD70B-C785-4419-9C8D-4525EB6E9375}" presName="vert1" presStyleCnt="0"/>
      <dgm:spPr/>
    </dgm:pt>
    <dgm:pt modelId="{E2D19969-689A-49B8-81B8-783EC9F4E352}" type="pres">
      <dgm:prSet presAssocID="{0DE55FFA-59DE-4C76-94C8-1A79DAB474DF}" presName="thickLine" presStyleLbl="alignNode1" presStyleIdx="2" presStyleCnt="5"/>
      <dgm:spPr/>
    </dgm:pt>
    <dgm:pt modelId="{64C5EA0D-C31E-4B14-8550-D3331C9AAFF1}" type="pres">
      <dgm:prSet presAssocID="{0DE55FFA-59DE-4C76-94C8-1A79DAB474DF}" presName="horz1" presStyleCnt="0"/>
      <dgm:spPr/>
    </dgm:pt>
    <dgm:pt modelId="{9DB7A737-3B26-43E2-A723-C4B7DFE2D902}" type="pres">
      <dgm:prSet presAssocID="{0DE55FFA-59DE-4C76-94C8-1A79DAB474DF}" presName="tx1" presStyleLbl="revTx" presStyleIdx="2" presStyleCnt="5"/>
      <dgm:spPr/>
    </dgm:pt>
    <dgm:pt modelId="{45CDDEDB-38B3-4086-B3E9-A99AFC4FECEB}" type="pres">
      <dgm:prSet presAssocID="{0DE55FFA-59DE-4C76-94C8-1A79DAB474DF}" presName="vert1" presStyleCnt="0"/>
      <dgm:spPr/>
    </dgm:pt>
    <dgm:pt modelId="{DA42DD81-461C-4643-9A79-60A129D1033E}" type="pres">
      <dgm:prSet presAssocID="{3C69E8A5-D4BC-45C7-BE95-D774A58B7583}" presName="thickLine" presStyleLbl="alignNode1" presStyleIdx="3" presStyleCnt="5"/>
      <dgm:spPr/>
    </dgm:pt>
    <dgm:pt modelId="{7C2E9D5C-1805-469F-A677-BFC8E5CFD1CE}" type="pres">
      <dgm:prSet presAssocID="{3C69E8A5-D4BC-45C7-BE95-D774A58B7583}" presName="horz1" presStyleCnt="0"/>
      <dgm:spPr/>
    </dgm:pt>
    <dgm:pt modelId="{F70B2EE3-8560-4401-BDEB-A338539511FF}" type="pres">
      <dgm:prSet presAssocID="{3C69E8A5-D4BC-45C7-BE95-D774A58B7583}" presName="tx1" presStyleLbl="revTx" presStyleIdx="3" presStyleCnt="5"/>
      <dgm:spPr/>
    </dgm:pt>
    <dgm:pt modelId="{3C39A2B4-5225-48BE-A68B-FC0519321A71}" type="pres">
      <dgm:prSet presAssocID="{3C69E8A5-D4BC-45C7-BE95-D774A58B7583}" presName="vert1" presStyleCnt="0"/>
      <dgm:spPr/>
    </dgm:pt>
    <dgm:pt modelId="{8BA4932A-F18C-4B3D-AE26-75F896978162}" type="pres">
      <dgm:prSet presAssocID="{9057E215-DFE9-4817-83DA-52C35B79BF67}" presName="thickLine" presStyleLbl="alignNode1" presStyleIdx="4" presStyleCnt="5"/>
      <dgm:spPr/>
    </dgm:pt>
    <dgm:pt modelId="{5BD4A1AB-CF98-4603-B7EF-BDDCB08BBD84}" type="pres">
      <dgm:prSet presAssocID="{9057E215-DFE9-4817-83DA-52C35B79BF67}" presName="horz1" presStyleCnt="0"/>
      <dgm:spPr/>
    </dgm:pt>
    <dgm:pt modelId="{56E2C796-5326-4AA4-A4A5-61B1C3D86946}" type="pres">
      <dgm:prSet presAssocID="{9057E215-DFE9-4817-83DA-52C35B79BF67}" presName="tx1" presStyleLbl="revTx" presStyleIdx="4" presStyleCnt="5"/>
      <dgm:spPr/>
    </dgm:pt>
    <dgm:pt modelId="{FB3D6E33-DD29-499B-AF84-FACE9AC1A847}" type="pres">
      <dgm:prSet presAssocID="{9057E215-DFE9-4817-83DA-52C35B79BF67}" presName="vert1" presStyleCnt="0"/>
      <dgm:spPr/>
    </dgm:pt>
  </dgm:ptLst>
  <dgm:cxnLst>
    <dgm:cxn modelId="{2DD453F1-EF8E-4A3D-82FB-947637EF09DA}" srcId="{0D72A244-7CC3-45CB-B3EE-C366EB9572B0}" destId="{BD0763D1-A973-4179-AA25-3E1BB2CB1C27}" srcOrd="0" destOrd="0" parTransId="{963A267D-C70E-4024-BA3B-1D0011B6A70D}" sibTransId="{C5B2C2AC-AAF9-4EEC-86AE-E40DCAFB2A8E}"/>
    <dgm:cxn modelId="{2687E48C-EFD9-40E2-9B87-1526C8B33D31}" srcId="{0D72A244-7CC3-45CB-B3EE-C366EB9572B0}" destId="{0DE55FFA-59DE-4C76-94C8-1A79DAB474DF}" srcOrd="2" destOrd="0" parTransId="{E8407F9D-2AB2-43F9-AB9E-D6ECEF3B23DC}" sibTransId="{AE7A9F46-BAD2-4560-B0CF-CEBE8D342959}"/>
    <dgm:cxn modelId="{3028B0F4-940A-4BE2-9D38-9A9BC5CA0B98}" type="presOf" srcId="{BD0763D1-A973-4179-AA25-3E1BB2CB1C27}" destId="{DDC585AA-64F3-4763-91FB-D0832777EC29}" srcOrd="0" destOrd="0" presId="urn:microsoft.com/office/officeart/2008/layout/LinedList"/>
    <dgm:cxn modelId="{3D7858C7-B120-436F-A971-00654DD62A1A}" srcId="{0D72A244-7CC3-45CB-B3EE-C366EB9572B0}" destId="{80EBD70B-C785-4419-9C8D-4525EB6E9375}" srcOrd="1" destOrd="0" parTransId="{C47A6C25-52AC-4304-9EC3-7B943A839768}" sibTransId="{DD9550A3-767A-4931-B588-50753C06C35D}"/>
    <dgm:cxn modelId="{660ED555-0C71-430F-BC0C-65931BECAC8B}" type="presOf" srcId="{3C69E8A5-D4BC-45C7-BE95-D774A58B7583}" destId="{F70B2EE3-8560-4401-BDEB-A338539511FF}" srcOrd="0" destOrd="0" presId="urn:microsoft.com/office/officeart/2008/layout/LinedList"/>
    <dgm:cxn modelId="{51276CD4-3A8F-434F-8930-2F3AE2C06451}" srcId="{0D72A244-7CC3-45CB-B3EE-C366EB9572B0}" destId="{3C69E8A5-D4BC-45C7-BE95-D774A58B7583}" srcOrd="3" destOrd="0" parTransId="{5B141AE0-A93B-4CC8-9AFB-249CD9CA7059}" sibTransId="{346C8DA3-7639-4529-BA91-068029B943C8}"/>
    <dgm:cxn modelId="{285BAB3C-0BF7-488F-8D95-6A11817FF9BC}" type="presOf" srcId="{0D72A244-7CC3-45CB-B3EE-C366EB9572B0}" destId="{760E8FA7-2B21-45E7-8736-3D8242A08F4C}" srcOrd="0" destOrd="0" presId="urn:microsoft.com/office/officeart/2008/layout/LinedList"/>
    <dgm:cxn modelId="{508B3C35-E2A0-400E-ACC2-44F01B3FEA23}" srcId="{0D72A244-7CC3-45CB-B3EE-C366EB9572B0}" destId="{9057E215-DFE9-4817-83DA-52C35B79BF67}" srcOrd="4" destOrd="0" parTransId="{FA2F7679-94C0-42B3-9196-5C77FED3F5AC}" sibTransId="{EFAC1BEA-D0B6-4C97-8688-F2EA50F45C6D}"/>
    <dgm:cxn modelId="{DA2F6ED3-A0D1-4C24-A820-958F8D5F7C18}" type="presOf" srcId="{9057E215-DFE9-4817-83DA-52C35B79BF67}" destId="{56E2C796-5326-4AA4-A4A5-61B1C3D86946}" srcOrd="0" destOrd="0" presId="urn:microsoft.com/office/officeart/2008/layout/LinedList"/>
    <dgm:cxn modelId="{F16733B9-53AB-466A-A559-6EAF548B1011}" type="presOf" srcId="{0DE55FFA-59DE-4C76-94C8-1A79DAB474DF}" destId="{9DB7A737-3B26-43E2-A723-C4B7DFE2D902}" srcOrd="0" destOrd="0" presId="urn:microsoft.com/office/officeart/2008/layout/LinedList"/>
    <dgm:cxn modelId="{E491898A-3038-4138-B6BC-E982FB9756CB}" type="presOf" srcId="{80EBD70B-C785-4419-9C8D-4525EB6E9375}" destId="{FDAC7B9F-035F-4845-A606-A920E95CFE2E}" srcOrd="0" destOrd="0" presId="urn:microsoft.com/office/officeart/2008/layout/LinedList"/>
    <dgm:cxn modelId="{32314E1B-3CA4-4DCE-BF04-65F4F711145C}" type="presParOf" srcId="{760E8FA7-2B21-45E7-8736-3D8242A08F4C}" destId="{29694F1A-FC84-4BFE-BF34-FF206B01BAAD}" srcOrd="0" destOrd="0" presId="urn:microsoft.com/office/officeart/2008/layout/LinedList"/>
    <dgm:cxn modelId="{37D0FD97-C4E2-46F7-854B-00F81104CBA4}" type="presParOf" srcId="{760E8FA7-2B21-45E7-8736-3D8242A08F4C}" destId="{C68A47AB-15A8-4A35-A569-306449B4C3F7}" srcOrd="1" destOrd="0" presId="urn:microsoft.com/office/officeart/2008/layout/LinedList"/>
    <dgm:cxn modelId="{C4E3F114-BAB8-4C7D-9DC0-0858A8A98135}" type="presParOf" srcId="{C68A47AB-15A8-4A35-A569-306449B4C3F7}" destId="{DDC585AA-64F3-4763-91FB-D0832777EC29}" srcOrd="0" destOrd="0" presId="urn:microsoft.com/office/officeart/2008/layout/LinedList"/>
    <dgm:cxn modelId="{7E5D22EF-84F2-4FF9-953C-B20CF360EBF5}" type="presParOf" srcId="{C68A47AB-15A8-4A35-A569-306449B4C3F7}" destId="{D95FD120-DB0F-4D6A-919E-1161AEAC9331}" srcOrd="1" destOrd="0" presId="urn:microsoft.com/office/officeart/2008/layout/LinedList"/>
    <dgm:cxn modelId="{E2E2BDEE-4C45-4431-B01F-1A78F12FC507}" type="presParOf" srcId="{760E8FA7-2B21-45E7-8736-3D8242A08F4C}" destId="{DF3DA10B-05C1-4772-8B00-A2B31A1E1E34}" srcOrd="2" destOrd="0" presId="urn:microsoft.com/office/officeart/2008/layout/LinedList"/>
    <dgm:cxn modelId="{E9AB7B60-9E65-47D3-8157-FD84D1A6B837}" type="presParOf" srcId="{760E8FA7-2B21-45E7-8736-3D8242A08F4C}" destId="{9399DC0E-9A49-4778-9BB2-0D1D957F0375}" srcOrd="3" destOrd="0" presId="urn:microsoft.com/office/officeart/2008/layout/LinedList"/>
    <dgm:cxn modelId="{2B7018C7-FB83-453E-9C57-70A909F87BCD}" type="presParOf" srcId="{9399DC0E-9A49-4778-9BB2-0D1D957F0375}" destId="{FDAC7B9F-035F-4845-A606-A920E95CFE2E}" srcOrd="0" destOrd="0" presId="urn:microsoft.com/office/officeart/2008/layout/LinedList"/>
    <dgm:cxn modelId="{F7216420-4606-4B09-9D37-5454502B5B69}" type="presParOf" srcId="{9399DC0E-9A49-4778-9BB2-0D1D957F0375}" destId="{E99E2F6F-2887-4C19-AD81-76948E8A7C81}" srcOrd="1" destOrd="0" presId="urn:microsoft.com/office/officeart/2008/layout/LinedList"/>
    <dgm:cxn modelId="{8D4E046A-D04B-4CB2-8199-EB4FB0534ED4}" type="presParOf" srcId="{760E8FA7-2B21-45E7-8736-3D8242A08F4C}" destId="{E2D19969-689A-49B8-81B8-783EC9F4E352}" srcOrd="4" destOrd="0" presId="urn:microsoft.com/office/officeart/2008/layout/LinedList"/>
    <dgm:cxn modelId="{A9C16440-6F09-4D69-AA41-5BCCE6F824B8}" type="presParOf" srcId="{760E8FA7-2B21-45E7-8736-3D8242A08F4C}" destId="{64C5EA0D-C31E-4B14-8550-D3331C9AAFF1}" srcOrd="5" destOrd="0" presId="urn:microsoft.com/office/officeart/2008/layout/LinedList"/>
    <dgm:cxn modelId="{C96CBC5E-9C5A-434C-AC0A-20A296993949}" type="presParOf" srcId="{64C5EA0D-C31E-4B14-8550-D3331C9AAFF1}" destId="{9DB7A737-3B26-43E2-A723-C4B7DFE2D902}" srcOrd="0" destOrd="0" presId="urn:microsoft.com/office/officeart/2008/layout/LinedList"/>
    <dgm:cxn modelId="{AE92D5F8-A0A5-4B36-B15A-DE50EEFAB982}" type="presParOf" srcId="{64C5EA0D-C31E-4B14-8550-D3331C9AAFF1}" destId="{45CDDEDB-38B3-4086-B3E9-A99AFC4FECEB}" srcOrd="1" destOrd="0" presId="urn:microsoft.com/office/officeart/2008/layout/LinedList"/>
    <dgm:cxn modelId="{D93AB073-07FB-4CA9-9FEC-FE15A2D20B89}" type="presParOf" srcId="{760E8FA7-2B21-45E7-8736-3D8242A08F4C}" destId="{DA42DD81-461C-4643-9A79-60A129D1033E}" srcOrd="6" destOrd="0" presId="urn:microsoft.com/office/officeart/2008/layout/LinedList"/>
    <dgm:cxn modelId="{DEED2818-9424-4EE4-BE94-C112256DE7BB}" type="presParOf" srcId="{760E8FA7-2B21-45E7-8736-3D8242A08F4C}" destId="{7C2E9D5C-1805-469F-A677-BFC8E5CFD1CE}" srcOrd="7" destOrd="0" presId="urn:microsoft.com/office/officeart/2008/layout/LinedList"/>
    <dgm:cxn modelId="{EAFAE5C5-7339-4EDE-AA7E-269E68C200F2}" type="presParOf" srcId="{7C2E9D5C-1805-469F-A677-BFC8E5CFD1CE}" destId="{F70B2EE3-8560-4401-BDEB-A338539511FF}" srcOrd="0" destOrd="0" presId="urn:microsoft.com/office/officeart/2008/layout/LinedList"/>
    <dgm:cxn modelId="{A4D63B5B-4DB2-48FE-847B-63B3CF96A632}" type="presParOf" srcId="{7C2E9D5C-1805-469F-A677-BFC8E5CFD1CE}" destId="{3C39A2B4-5225-48BE-A68B-FC0519321A71}" srcOrd="1" destOrd="0" presId="urn:microsoft.com/office/officeart/2008/layout/LinedList"/>
    <dgm:cxn modelId="{06028576-F088-40E7-9BC0-0D1FF1625056}" type="presParOf" srcId="{760E8FA7-2B21-45E7-8736-3D8242A08F4C}" destId="{8BA4932A-F18C-4B3D-AE26-75F896978162}" srcOrd="8" destOrd="0" presId="urn:microsoft.com/office/officeart/2008/layout/LinedList"/>
    <dgm:cxn modelId="{EFEDEF57-C502-43CC-8C0F-8EC46F4488A7}" type="presParOf" srcId="{760E8FA7-2B21-45E7-8736-3D8242A08F4C}" destId="{5BD4A1AB-CF98-4603-B7EF-BDDCB08BBD84}" srcOrd="9" destOrd="0" presId="urn:microsoft.com/office/officeart/2008/layout/LinedList"/>
    <dgm:cxn modelId="{646D4925-DF22-4C42-8E04-E0206882896E}" type="presParOf" srcId="{5BD4A1AB-CF98-4603-B7EF-BDDCB08BBD84}" destId="{56E2C796-5326-4AA4-A4A5-61B1C3D86946}" srcOrd="0" destOrd="0" presId="urn:microsoft.com/office/officeart/2008/layout/LinedList"/>
    <dgm:cxn modelId="{03FE7E0E-EBA4-4585-BED7-23599668241B}" type="presParOf" srcId="{5BD4A1AB-CF98-4603-B7EF-BDDCB08BBD84}" destId="{FB3D6E33-DD29-499B-AF84-FACE9AC1A84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94F1A-FC84-4BFE-BF34-FF206B01BAAD}">
      <dsp:nvSpPr>
        <dsp:cNvPr id="0" name=""/>
        <dsp:cNvSpPr/>
      </dsp:nvSpPr>
      <dsp:spPr>
        <a:xfrm>
          <a:off x="0" y="591"/>
          <a:ext cx="5759656"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DC585AA-64F3-4763-91FB-D0832777EC29}">
      <dsp:nvSpPr>
        <dsp:cNvPr id="0" name=""/>
        <dsp:cNvSpPr/>
      </dsp:nvSpPr>
      <dsp:spPr>
        <a:xfrm>
          <a:off x="0" y="591"/>
          <a:ext cx="5759656" cy="969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mn-lt"/>
            </a:rPr>
            <a:t>It is a new innovative augmented reality application that was previously known as </a:t>
          </a:r>
          <a:r>
            <a:rPr lang="en-US" sz="1900" kern="1200" dirty="0" err="1">
              <a:latin typeface="+mn-lt"/>
            </a:rPr>
            <a:t>Aurasma</a:t>
          </a:r>
          <a:r>
            <a:rPr lang="en-US" sz="1900" kern="1200" dirty="0">
              <a:latin typeface="+mn-lt"/>
            </a:rPr>
            <a:t>.  </a:t>
          </a:r>
        </a:p>
      </dsp:txBody>
      <dsp:txXfrm>
        <a:off x="0" y="591"/>
        <a:ext cx="5759656" cy="969156"/>
      </dsp:txXfrm>
    </dsp:sp>
    <dsp:sp modelId="{DF3DA10B-05C1-4772-8B00-A2B31A1E1E34}">
      <dsp:nvSpPr>
        <dsp:cNvPr id="0" name=""/>
        <dsp:cNvSpPr/>
      </dsp:nvSpPr>
      <dsp:spPr>
        <a:xfrm>
          <a:off x="0" y="969748"/>
          <a:ext cx="5759656"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DAC7B9F-035F-4845-A606-A920E95CFE2E}">
      <dsp:nvSpPr>
        <dsp:cNvPr id="0" name=""/>
        <dsp:cNvSpPr/>
      </dsp:nvSpPr>
      <dsp:spPr>
        <a:xfrm>
          <a:off x="0" y="969748"/>
          <a:ext cx="5759656" cy="969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mn-lt"/>
            </a:rPr>
            <a:t>This software uses auras as QR codes to connect artifacts with knowledge</a:t>
          </a:r>
        </a:p>
      </dsp:txBody>
      <dsp:txXfrm>
        <a:off x="0" y="969748"/>
        <a:ext cx="5759656" cy="969156"/>
      </dsp:txXfrm>
    </dsp:sp>
    <dsp:sp modelId="{E2D19969-689A-49B8-81B8-783EC9F4E352}">
      <dsp:nvSpPr>
        <dsp:cNvPr id="0" name=""/>
        <dsp:cNvSpPr/>
      </dsp:nvSpPr>
      <dsp:spPr>
        <a:xfrm>
          <a:off x="0" y="1938905"/>
          <a:ext cx="5759656"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DB7A737-3B26-43E2-A723-C4B7DFE2D902}">
      <dsp:nvSpPr>
        <dsp:cNvPr id="0" name=""/>
        <dsp:cNvSpPr/>
      </dsp:nvSpPr>
      <dsp:spPr>
        <a:xfrm>
          <a:off x="0" y="1938905"/>
          <a:ext cx="5759656" cy="969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mn-lt"/>
            </a:rPr>
            <a:t>This technology allows teachers to connect digital content such as a video to images in books, self-drawn designs, or even artwork posted on classroom walls. </a:t>
          </a:r>
        </a:p>
      </dsp:txBody>
      <dsp:txXfrm>
        <a:off x="0" y="1938905"/>
        <a:ext cx="5759656" cy="969156"/>
      </dsp:txXfrm>
    </dsp:sp>
    <dsp:sp modelId="{DA42DD81-461C-4643-9A79-60A129D1033E}">
      <dsp:nvSpPr>
        <dsp:cNvPr id="0" name=""/>
        <dsp:cNvSpPr/>
      </dsp:nvSpPr>
      <dsp:spPr>
        <a:xfrm>
          <a:off x="0" y="2908061"/>
          <a:ext cx="5759656"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70B2EE3-8560-4401-BDEB-A338539511FF}">
      <dsp:nvSpPr>
        <dsp:cNvPr id="0" name=""/>
        <dsp:cNvSpPr/>
      </dsp:nvSpPr>
      <dsp:spPr>
        <a:xfrm>
          <a:off x="0" y="2908061"/>
          <a:ext cx="5759656" cy="969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mn-lt"/>
            </a:rPr>
            <a:t>It’s engaging for students from elementary school through high school (students of all ages)</a:t>
          </a:r>
        </a:p>
      </dsp:txBody>
      <dsp:txXfrm>
        <a:off x="0" y="2908061"/>
        <a:ext cx="5759656" cy="969156"/>
      </dsp:txXfrm>
    </dsp:sp>
    <dsp:sp modelId="{8BA4932A-F18C-4B3D-AE26-75F896978162}">
      <dsp:nvSpPr>
        <dsp:cNvPr id="0" name=""/>
        <dsp:cNvSpPr/>
      </dsp:nvSpPr>
      <dsp:spPr>
        <a:xfrm>
          <a:off x="0" y="3877218"/>
          <a:ext cx="5759656"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6E2C796-5326-4AA4-A4A5-61B1C3D86946}">
      <dsp:nvSpPr>
        <dsp:cNvPr id="0" name=""/>
        <dsp:cNvSpPr/>
      </dsp:nvSpPr>
      <dsp:spPr>
        <a:xfrm>
          <a:off x="0" y="3877218"/>
          <a:ext cx="5759656" cy="969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mn-lt"/>
            </a:rPr>
            <a:t>It’s a </a:t>
          </a:r>
          <a:r>
            <a:rPr lang="en-US" sz="1900" b="1" u="sng" kern="1200" dirty="0">
              <a:latin typeface="+mn-lt"/>
            </a:rPr>
            <a:t>free</a:t>
          </a:r>
          <a:r>
            <a:rPr lang="en-US" sz="1900" kern="1200" dirty="0">
              <a:latin typeface="+mn-lt"/>
            </a:rPr>
            <a:t> application which can be downloaded from Google Play or the App Store onto iPhones and iPads, and Android phones and tablets version 4.0 and above</a:t>
          </a:r>
        </a:p>
      </dsp:txBody>
      <dsp:txXfrm>
        <a:off x="0" y="3877218"/>
        <a:ext cx="5759656" cy="96915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745F2960-0A62-4F21-B6F6-7BEEE84FE1A7}" type="datetimeFigureOut">
              <a:rPr lang="en-US" smtClean="0"/>
              <a:t>4/7/2018</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785CB8D2-ABBF-4599-A768-7648DAEAFBDF}"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1466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5F2960-0A62-4F21-B6F6-7BEEE84FE1A7}"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CB8D2-ABBF-4599-A768-7648DAEAFBDF}" type="slidenum">
              <a:rPr lang="en-US" smtClean="0"/>
              <a:t>‹#›</a:t>
            </a:fld>
            <a:endParaRPr lang="en-US"/>
          </a:p>
        </p:txBody>
      </p:sp>
    </p:spTree>
    <p:extLst>
      <p:ext uri="{BB962C8B-B14F-4D97-AF65-F5344CB8AC3E}">
        <p14:creationId xmlns:p14="http://schemas.microsoft.com/office/powerpoint/2010/main" val="3442818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5F2960-0A62-4F21-B6F6-7BEEE84FE1A7}"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CB8D2-ABBF-4599-A768-7648DAEAFBDF}" type="slidenum">
              <a:rPr lang="en-US" smtClean="0"/>
              <a:t>‹#›</a:t>
            </a:fld>
            <a:endParaRPr lang="en-US"/>
          </a:p>
        </p:txBody>
      </p:sp>
    </p:spTree>
    <p:extLst>
      <p:ext uri="{BB962C8B-B14F-4D97-AF65-F5344CB8AC3E}">
        <p14:creationId xmlns:p14="http://schemas.microsoft.com/office/powerpoint/2010/main" val="878834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5F2960-0A62-4F21-B6F6-7BEEE84FE1A7}"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CB8D2-ABBF-4599-A768-7648DAEAFBDF}"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34228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5F2960-0A62-4F21-B6F6-7BEEE84FE1A7}"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CB8D2-ABBF-4599-A768-7648DAEAFBDF}" type="slidenum">
              <a:rPr lang="en-US" smtClean="0"/>
              <a:t>‹#›</a:t>
            </a:fld>
            <a:endParaRPr lang="en-US"/>
          </a:p>
        </p:txBody>
      </p:sp>
    </p:spTree>
    <p:extLst>
      <p:ext uri="{BB962C8B-B14F-4D97-AF65-F5344CB8AC3E}">
        <p14:creationId xmlns:p14="http://schemas.microsoft.com/office/powerpoint/2010/main" val="395098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45F2960-0A62-4F21-B6F6-7BEEE84FE1A7}" type="datetimeFigureOut">
              <a:rPr lang="en-US" smtClean="0"/>
              <a:t>4/7/2018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5CB8D2-ABBF-4599-A768-7648DAEAFBDF}" type="slidenum">
              <a:rPr lang="en-US" smtClean="0"/>
              <a:t>‹#›</a:t>
            </a:fld>
            <a:endParaRPr lang="en-US"/>
          </a:p>
        </p:txBody>
      </p:sp>
    </p:spTree>
    <p:extLst>
      <p:ext uri="{BB962C8B-B14F-4D97-AF65-F5344CB8AC3E}">
        <p14:creationId xmlns:p14="http://schemas.microsoft.com/office/powerpoint/2010/main" val="2602176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45F2960-0A62-4F21-B6F6-7BEEE84FE1A7}" type="datetimeFigureOut">
              <a:rPr lang="en-US" smtClean="0"/>
              <a:t>4/7/2018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5CB8D2-ABBF-4599-A768-7648DAEAFBDF}" type="slidenum">
              <a:rPr lang="en-US" smtClean="0"/>
              <a:t>‹#›</a:t>
            </a:fld>
            <a:endParaRPr lang="en-US"/>
          </a:p>
        </p:txBody>
      </p:sp>
    </p:spTree>
    <p:extLst>
      <p:ext uri="{BB962C8B-B14F-4D97-AF65-F5344CB8AC3E}">
        <p14:creationId xmlns:p14="http://schemas.microsoft.com/office/powerpoint/2010/main" val="2489361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5F2960-0A62-4F21-B6F6-7BEEE84FE1A7}"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CB8D2-ABBF-4599-A768-7648DAEAFBDF}" type="slidenum">
              <a:rPr lang="en-US" smtClean="0"/>
              <a:t>‹#›</a:t>
            </a:fld>
            <a:endParaRPr lang="en-US"/>
          </a:p>
        </p:txBody>
      </p:sp>
    </p:spTree>
    <p:extLst>
      <p:ext uri="{BB962C8B-B14F-4D97-AF65-F5344CB8AC3E}">
        <p14:creationId xmlns:p14="http://schemas.microsoft.com/office/powerpoint/2010/main" val="2563027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5F2960-0A62-4F21-B6F6-7BEEE84FE1A7}"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CB8D2-ABBF-4599-A768-7648DAEAFBDF}" type="slidenum">
              <a:rPr lang="en-US" smtClean="0"/>
              <a:t>‹#›</a:t>
            </a:fld>
            <a:endParaRPr lang="en-US"/>
          </a:p>
        </p:txBody>
      </p:sp>
    </p:spTree>
    <p:extLst>
      <p:ext uri="{BB962C8B-B14F-4D97-AF65-F5344CB8AC3E}">
        <p14:creationId xmlns:p14="http://schemas.microsoft.com/office/powerpoint/2010/main" val="62656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5F2960-0A62-4F21-B6F6-7BEEE84FE1A7}"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CB8D2-ABBF-4599-A768-7648DAEAFBDF}" type="slidenum">
              <a:rPr lang="en-US" smtClean="0"/>
              <a:t>‹#›</a:t>
            </a:fld>
            <a:endParaRPr lang="en-US"/>
          </a:p>
        </p:txBody>
      </p:sp>
    </p:spTree>
    <p:extLst>
      <p:ext uri="{BB962C8B-B14F-4D97-AF65-F5344CB8AC3E}">
        <p14:creationId xmlns:p14="http://schemas.microsoft.com/office/powerpoint/2010/main" val="123311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5F2960-0A62-4F21-B6F6-7BEEE84FE1A7}"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CB8D2-ABBF-4599-A768-7648DAEAFBDF}" type="slidenum">
              <a:rPr lang="en-US" smtClean="0"/>
              <a:t>‹#›</a:t>
            </a:fld>
            <a:endParaRPr lang="en-US"/>
          </a:p>
        </p:txBody>
      </p:sp>
    </p:spTree>
    <p:extLst>
      <p:ext uri="{BB962C8B-B14F-4D97-AF65-F5344CB8AC3E}">
        <p14:creationId xmlns:p14="http://schemas.microsoft.com/office/powerpoint/2010/main" val="1652723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5F2960-0A62-4F21-B6F6-7BEEE84FE1A7}"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CB8D2-ABBF-4599-A768-7648DAEAFBDF}" type="slidenum">
              <a:rPr lang="en-US" smtClean="0"/>
              <a:t>‹#›</a:t>
            </a:fld>
            <a:endParaRPr lang="en-US"/>
          </a:p>
        </p:txBody>
      </p:sp>
    </p:spTree>
    <p:extLst>
      <p:ext uri="{BB962C8B-B14F-4D97-AF65-F5344CB8AC3E}">
        <p14:creationId xmlns:p14="http://schemas.microsoft.com/office/powerpoint/2010/main" val="589050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5F2960-0A62-4F21-B6F6-7BEEE84FE1A7}" type="datetimeFigureOut">
              <a:rPr lang="en-US" smtClean="0"/>
              <a:t>4/7/2018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5CB8D2-ABBF-4599-A768-7648DAEAFBDF}" type="slidenum">
              <a:rPr lang="en-US" smtClean="0"/>
              <a:t>‹#›</a:t>
            </a:fld>
            <a:endParaRPr lang="en-US"/>
          </a:p>
        </p:txBody>
      </p:sp>
    </p:spTree>
    <p:extLst>
      <p:ext uri="{BB962C8B-B14F-4D97-AF65-F5344CB8AC3E}">
        <p14:creationId xmlns:p14="http://schemas.microsoft.com/office/powerpoint/2010/main" val="2948957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5F2960-0A62-4F21-B6F6-7BEEE84FE1A7}" type="datetimeFigureOut">
              <a:rPr lang="en-US" smtClean="0"/>
              <a:t>4/7/2018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5CB8D2-ABBF-4599-A768-7648DAEAFBDF}" type="slidenum">
              <a:rPr lang="en-US" smtClean="0"/>
              <a:t>‹#›</a:t>
            </a:fld>
            <a:endParaRPr lang="en-US"/>
          </a:p>
        </p:txBody>
      </p:sp>
    </p:spTree>
    <p:extLst>
      <p:ext uri="{BB962C8B-B14F-4D97-AF65-F5344CB8AC3E}">
        <p14:creationId xmlns:p14="http://schemas.microsoft.com/office/powerpoint/2010/main" val="4180535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F2960-0A62-4F21-B6F6-7BEEE84FE1A7}" type="datetimeFigureOut">
              <a:rPr lang="en-US" smtClean="0"/>
              <a:t>4/7/2018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5CB8D2-ABBF-4599-A768-7648DAEAFBDF}" type="slidenum">
              <a:rPr lang="en-US" smtClean="0"/>
              <a:t>‹#›</a:t>
            </a:fld>
            <a:endParaRPr lang="en-US"/>
          </a:p>
        </p:txBody>
      </p:sp>
    </p:spTree>
    <p:extLst>
      <p:ext uri="{BB962C8B-B14F-4D97-AF65-F5344CB8AC3E}">
        <p14:creationId xmlns:p14="http://schemas.microsoft.com/office/powerpoint/2010/main" val="934497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5F2960-0A62-4F21-B6F6-7BEEE84FE1A7}"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CB8D2-ABBF-4599-A768-7648DAEAFBDF}" type="slidenum">
              <a:rPr lang="en-US" smtClean="0"/>
              <a:t>‹#›</a:t>
            </a:fld>
            <a:endParaRPr lang="en-US"/>
          </a:p>
        </p:txBody>
      </p:sp>
    </p:spTree>
    <p:extLst>
      <p:ext uri="{BB962C8B-B14F-4D97-AF65-F5344CB8AC3E}">
        <p14:creationId xmlns:p14="http://schemas.microsoft.com/office/powerpoint/2010/main" val="2873292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5F2960-0A62-4F21-B6F6-7BEEE84FE1A7}"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CB8D2-ABBF-4599-A768-7648DAEAFBDF}" type="slidenum">
              <a:rPr lang="en-US" smtClean="0"/>
              <a:t>‹#›</a:t>
            </a:fld>
            <a:endParaRPr lang="en-US"/>
          </a:p>
        </p:txBody>
      </p:sp>
    </p:spTree>
    <p:extLst>
      <p:ext uri="{BB962C8B-B14F-4D97-AF65-F5344CB8AC3E}">
        <p14:creationId xmlns:p14="http://schemas.microsoft.com/office/powerpoint/2010/main" val="120126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745F2960-0A62-4F21-B6F6-7BEEE84FE1A7}" type="datetimeFigureOut">
              <a:rPr lang="en-US" smtClean="0"/>
              <a:t>4/7/2018</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785CB8D2-ABBF-4599-A768-7648DAEAFBDF}" type="slidenum">
              <a:rPr lang="en-US" smtClean="0"/>
              <a:t>‹#›</a:t>
            </a:fld>
            <a:endParaRPr lang="en-US"/>
          </a:p>
        </p:txBody>
      </p:sp>
    </p:spTree>
    <p:extLst>
      <p:ext uri="{BB962C8B-B14F-4D97-AF65-F5344CB8AC3E}">
        <p14:creationId xmlns:p14="http://schemas.microsoft.com/office/powerpoint/2010/main" val="36893690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aurasma.zendesk.com/hc/en-u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edutopia.org/blog/augmented-reality-new-dimensions-learning-drew-minock" TargetMode="External"/><Relationship Id="rId5" Type="http://schemas.openxmlformats.org/officeDocument/2006/relationships/hyperlink" Target="http://www.edudemic.com/aurasma-for-your-classroom/" TargetMode="External"/><Relationship Id="rId4" Type="http://schemas.openxmlformats.org/officeDocument/2006/relationships/hyperlink" Target="https://aurasma.zendesk.com/hc/en-us/articles/206292695-Are-you-a-teacher-Guidance-for-teachers-and-other-educators-getting-started-with-Aurasm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ts4y0Vd_jAM" TargetMode="External"/><Relationship Id="rId5" Type="http://schemas.openxmlformats.org/officeDocument/2006/relationships/image" Target="../media/image4.jpe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903117" y="418137"/>
            <a:ext cx="9755187" cy="3710321"/>
          </a:xfrm>
        </p:spPr>
        <p:txBody>
          <a:bodyPr>
            <a:noAutofit/>
          </a:bodyPr>
          <a:lstStyle/>
          <a:p>
            <a:pPr algn="ctr"/>
            <a:r>
              <a:rPr lang="en-US" sz="4800" dirty="0"/>
              <a:t>Bring your research </a:t>
            </a:r>
            <a:br>
              <a:rPr lang="en-US" sz="4800" dirty="0"/>
            </a:br>
            <a:r>
              <a:rPr lang="en-US" sz="4800" dirty="0"/>
              <a:t>to life </a:t>
            </a:r>
            <a:br>
              <a:rPr lang="en-US" sz="4800" dirty="0"/>
            </a:br>
            <a:r>
              <a:rPr lang="en-US" sz="4800" dirty="0"/>
              <a:t>with HP Reveal</a:t>
            </a:r>
            <a:br>
              <a:rPr lang="en-US" sz="3600" dirty="0"/>
            </a:br>
            <a:br>
              <a:rPr lang="en-US" sz="2400" dirty="0"/>
            </a:br>
            <a:r>
              <a:rPr lang="en-US" sz="1600" dirty="0"/>
              <a:t>Sherreen Bahr</a:t>
            </a:r>
            <a:br>
              <a:rPr lang="en-US" sz="1600" dirty="0"/>
            </a:br>
            <a:r>
              <a:rPr lang="en-US" sz="1600" dirty="0"/>
              <a:t>ITEC 7445</a:t>
            </a:r>
            <a:br>
              <a:rPr lang="en-US" sz="1600" dirty="0"/>
            </a:br>
            <a:r>
              <a:rPr lang="en-US" sz="1600" dirty="0"/>
              <a:t>Dr. Cain</a:t>
            </a:r>
            <a:br>
              <a:rPr lang="en-US" sz="1600" dirty="0"/>
            </a:br>
            <a:r>
              <a:rPr lang="en-US" sz="1600" dirty="0"/>
              <a:t>Spring 2018</a:t>
            </a:r>
            <a:br>
              <a:rPr lang="en-US" sz="1600" dirty="0"/>
            </a:br>
            <a:r>
              <a:rPr lang="en-US" sz="1600" dirty="0"/>
              <a:t>Emerging Technology</a:t>
            </a:r>
            <a:endParaRPr lang="en-US" sz="4000" dirty="0"/>
          </a:p>
        </p:txBody>
      </p:sp>
      <p:sp>
        <p:nvSpPr>
          <p:cNvPr id="3" name="Subtitle 2"/>
          <p:cNvSpPr>
            <a:spLocks noGrp="1"/>
          </p:cNvSpPr>
          <p:nvPr>
            <p:ph type="subTitle" idx="1"/>
          </p:nvPr>
        </p:nvSpPr>
        <p:spPr>
          <a:xfrm rot="21430896">
            <a:off x="8039436" y="3566775"/>
            <a:ext cx="3200400" cy="2220679"/>
          </a:xfrm>
        </p:spPr>
        <p:txBody>
          <a:bodyPr>
            <a:normAutofit/>
          </a:bodyPr>
          <a:lstStyle/>
          <a:p>
            <a:endParaRPr lang="en-US" sz="600" b="1" dirty="0">
              <a:latin typeface="Comic Sans MS" panose="030F0702030302020204" pitchFamily="66" charset="0"/>
            </a:endParaRPr>
          </a:p>
          <a:p>
            <a:endParaRPr lang="en-US" sz="500" dirty="0"/>
          </a:p>
        </p:txBody>
      </p:sp>
    </p:spTree>
    <p:extLst>
      <p:ext uri="{BB962C8B-B14F-4D97-AF65-F5344CB8AC3E}">
        <p14:creationId xmlns:p14="http://schemas.microsoft.com/office/powerpoint/2010/main" val="1959657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28D430-56EA-45B9-8632-927BEBF0297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Shape 9">
            <a:extLst>
              <a:ext uri="{FF2B5EF4-FFF2-40B4-BE49-F238E27FC236}">
                <a16:creationId xmlns:a16="http://schemas.microsoft.com/office/drawing/2014/main" id="{A601F395-3079-4179-84BA-6654D9F8258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60175" y="1061660"/>
            <a:ext cx="10071652" cy="1043108"/>
          </a:xfrm>
        </p:spPr>
        <p:txBody>
          <a:bodyPr>
            <a:normAutofit/>
          </a:bodyPr>
          <a:lstStyle/>
          <a:p>
            <a:r>
              <a:rPr lang="en-US" sz="4800" dirty="0"/>
              <a:t>More on Targeted population</a:t>
            </a:r>
          </a:p>
        </p:txBody>
      </p:sp>
      <p:sp>
        <p:nvSpPr>
          <p:cNvPr id="3" name="Content Placeholder 2"/>
          <p:cNvSpPr>
            <a:spLocks noGrp="1"/>
          </p:cNvSpPr>
          <p:nvPr>
            <p:ph sz="quarter" idx="13"/>
          </p:nvPr>
        </p:nvSpPr>
        <p:spPr>
          <a:xfrm>
            <a:off x="1286933" y="2226681"/>
            <a:ext cx="9618133" cy="3586290"/>
          </a:xfrm>
        </p:spPr>
        <p:txBody>
          <a:bodyPr>
            <a:normAutofit/>
          </a:bodyPr>
          <a:lstStyle/>
          <a:p>
            <a:r>
              <a:rPr lang="en-US" sz="1800" dirty="0">
                <a:solidFill>
                  <a:schemeClr val="tx1">
                    <a:lumMod val="85000"/>
                    <a:lumOff val="15000"/>
                  </a:schemeClr>
                </a:solidFill>
              </a:rPr>
              <a:t>There are two wireless laptop carts, a computer lab with approximately 20 functional desktops, learning commons center with 20 desktops, 3 mini iPads in each classroom, as well as three desktops in each classroom.</a:t>
            </a:r>
          </a:p>
          <a:p>
            <a:r>
              <a:rPr lang="en-US" sz="1800" dirty="0">
                <a:solidFill>
                  <a:schemeClr val="tx1">
                    <a:lumMod val="85000"/>
                    <a:lumOff val="15000"/>
                  </a:schemeClr>
                </a:solidFill>
              </a:rPr>
              <a:t>Although our school provided substantial technology resources, Digital Equitable access is also promoted through cobb county’s B.y.o.d. (bring your own device) program. This Is encouraged through grades three through fifth.  </a:t>
            </a:r>
          </a:p>
          <a:p>
            <a:r>
              <a:rPr lang="en-US" sz="1800" dirty="0">
                <a:solidFill>
                  <a:schemeClr val="tx1">
                    <a:lumMod val="85000"/>
                    <a:lumOff val="15000"/>
                  </a:schemeClr>
                </a:solidFill>
              </a:rPr>
              <a:t>All county Teachers are provided with a laptop.</a:t>
            </a:r>
          </a:p>
        </p:txBody>
      </p:sp>
    </p:spTree>
    <p:extLst>
      <p:ext uri="{BB962C8B-B14F-4D97-AF65-F5344CB8AC3E}">
        <p14:creationId xmlns:p14="http://schemas.microsoft.com/office/powerpoint/2010/main" val="168532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28D430-56EA-45B9-8632-927BEBF0297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Shape 9">
            <a:extLst>
              <a:ext uri="{FF2B5EF4-FFF2-40B4-BE49-F238E27FC236}">
                <a16:creationId xmlns:a16="http://schemas.microsoft.com/office/drawing/2014/main" id="{A601F395-3079-4179-84BA-6654D9F8258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86933" y="1061660"/>
            <a:ext cx="9618133" cy="1043108"/>
          </a:xfrm>
        </p:spPr>
        <p:txBody>
          <a:bodyPr>
            <a:normAutofit/>
          </a:bodyPr>
          <a:lstStyle/>
          <a:p>
            <a:r>
              <a:rPr lang="en-US" sz="4800" dirty="0"/>
              <a:t>Software &amp; equipment</a:t>
            </a:r>
          </a:p>
        </p:txBody>
      </p:sp>
      <p:sp>
        <p:nvSpPr>
          <p:cNvPr id="3" name="Content Placeholder 2"/>
          <p:cNvSpPr>
            <a:spLocks noGrp="1"/>
          </p:cNvSpPr>
          <p:nvPr>
            <p:ph sz="quarter" idx="13"/>
          </p:nvPr>
        </p:nvSpPr>
        <p:spPr>
          <a:xfrm>
            <a:off x="1286933" y="2226681"/>
            <a:ext cx="9618133" cy="3586290"/>
          </a:xfrm>
        </p:spPr>
        <p:txBody>
          <a:bodyPr>
            <a:normAutofit/>
          </a:bodyPr>
          <a:lstStyle/>
          <a:p>
            <a:r>
              <a:rPr lang="en-US" sz="1800" dirty="0">
                <a:solidFill>
                  <a:schemeClr val="tx1">
                    <a:lumMod val="85000"/>
                    <a:lumOff val="15000"/>
                  </a:schemeClr>
                </a:solidFill>
              </a:rPr>
              <a:t>HP reveal is </a:t>
            </a:r>
            <a:r>
              <a:rPr lang="en-US" sz="2400" i="1" dirty="0">
                <a:solidFill>
                  <a:schemeClr val="tx1">
                    <a:lumMod val="85000"/>
                    <a:lumOff val="15000"/>
                  </a:schemeClr>
                </a:solidFill>
              </a:rPr>
              <a:t>FREE</a:t>
            </a:r>
          </a:p>
          <a:p>
            <a:r>
              <a:rPr lang="en-US" sz="1800" dirty="0">
                <a:solidFill>
                  <a:schemeClr val="tx1">
                    <a:lumMod val="85000"/>
                    <a:lumOff val="15000"/>
                  </a:schemeClr>
                </a:solidFill>
              </a:rPr>
              <a:t>It can be downloaded from Google Play or the App Store onto iPhones and iPads, and Android phones and tablets version 4.0 and above</a:t>
            </a:r>
          </a:p>
          <a:p>
            <a:r>
              <a:rPr lang="en-US" sz="1800" dirty="0">
                <a:solidFill>
                  <a:schemeClr val="tx1">
                    <a:lumMod val="85000"/>
                    <a:lumOff val="15000"/>
                  </a:schemeClr>
                </a:solidFill>
              </a:rPr>
              <a:t>The Hp reveal Studio is also a  free online platform that allows students to create and publish their own augmented reality content (‘Auras’). This can be used on a personal or desktop computer.</a:t>
            </a:r>
          </a:p>
          <a:p>
            <a:r>
              <a:rPr lang="en-US" sz="1800" dirty="0">
                <a:solidFill>
                  <a:schemeClr val="tx1">
                    <a:lumMod val="85000"/>
                    <a:lumOff val="15000"/>
                  </a:schemeClr>
                </a:solidFill>
              </a:rPr>
              <a:t>The studio allows students  to create Auras by uploading their images and videos or animations to overlay the auras then adding their own personal content (essays, poems, etc..) to complete the technical artifact.</a:t>
            </a:r>
          </a:p>
          <a:p>
            <a:endParaRPr lang="en-US" sz="1800" dirty="0">
              <a:solidFill>
                <a:schemeClr val="tx1">
                  <a:lumMod val="85000"/>
                  <a:lumOff val="15000"/>
                </a:schemeClr>
              </a:solidFill>
            </a:endParaRPr>
          </a:p>
        </p:txBody>
      </p:sp>
    </p:spTree>
    <p:extLst>
      <p:ext uri="{BB962C8B-B14F-4D97-AF65-F5344CB8AC3E}">
        <p14:creationId xmlns:p14="http://schemas.microsoft.com/office/powerpoint/2010/main" val="245256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28D430-56EA-45B9-8632-927BEBF0297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Shape 9">
            <a:extLst>
              <a:ext uri="{FF2B5EF4-FFF2-40B4-BE49-F238E27FC236}">
                <a16:creationId xmlns:a16="http://schemas.microsoft.com/office/drawing/2014/main" id="{A601F395-3079-4179-84BA-6654D9F8258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86933" y="1061660"/>
            <a:ext cx="9618133" cy="1043108"/>
          </a:xfrm>
        </p:spPr>
        <p:txBody>
          <a:bodyPr>
            <a:normAutofit/>
          </a:bodyPr>
          <a:lstStyle/>
          <a:p>
            <a:r>
              <a:rPr lang="en-US" sz="4800" dirty="0"/>
              <a:t>Software &amp; equipment continues…</a:t>
            </a:r>
          </a:p>
        </p:txBody>
      </p:sp>
      <p:sp>
        <p:nvSpPr>
          <p:cNvPr id="3" name="Content Placeholder 2"/>
          <p:cNvSpPr>
            <a:spLocks noGrp="1"/>
          </p:cNvSpPr>
          <p:nvPr>
            <p:ph sz="quarter" idx="13"/>
          </p:nvPr>
        </p:nvSpPr>
        <p:spPr>
          <a:xfrm>
            <a:off x="1286933" y="2226681"/>
            <a:ext cx="9618133" cy="3586290"/>
          </a:xfrm>
        </p:spPr>
        <p:txBody>
          <a:bodyPr>
            <a:normAutofit/>
          </a:bodyPr>
          <a:lstStyle/>
          <a:p>
            <a:r>
              <a:rPr lang="en-US" sz="1800" dirty="0">
                <a:solidFill>
                  <a:schemeClr val="tx1">
                    <a:lumMod val="85000"/>
                    <a:lumOff val="15000"/>
                  </a:schemeClr>
                </a:solidFill>
              </a:rPr>
              <a:t>Teachers have access to the app store to download the </a:t>
            </a:r>
            <a:r>
              <a:rPr lang="en-US" sz="1800" dirty="0" err="1">
                <a:solidFill>
                  <a:schemeClr val="tx1">
                    <a:lumMod val="85000"/>
                    <a:lumOff val="15000"/>
                  </a:schemeClr>
                </a:solidFill>
              </a:rPr>
              <a:t>hp</a:t>
            </a:r>
            <a:r>
              <a:rPr lang="en-US" sz="1800" dirty="0">
                <a:solidFill>
                  <a:schemeClr val="tx1">
                    <a:lumMod val="85000"/>
                    <a:lumOff val="15000"/>
                  </a:schemeClr>
                </a:solidFill>
              </a:rPr>
              <a:t> reveal app on their classroom </a:t>
            </a:r>
            <a:r>
              <a:rPr lang="en-US" sz="1800" dirty="0" err="1">
                <a:solidFill>
                  <a:schemeClr val="tx1">
                    <a:lumMod val="85000"/>
                    <a:lumOff val="15000"/>
                  </a:schemeClr>
                </a:solidFill>
              </a:rPr>
              <a:t>ipads</a:t>
            </a:r>
            <a:r>
              <a:rPr lang="en-US" sz="1800" dirty="0">
                <a:solidFill>
                  <a:schemeClr val="tx1">
                    <a:lumMod val="85000"/>
                    <a:lumOff val="15000"/>
                  </a:schemeClr>
                </a:solidFill>
              </a:rPr>
              <a:t>.</a:t>
            </a:r>
          </a:p>
          <a:p>
            <a:r>
              <a:rPr lang="en-US" sz="1800" dirty="0">
                <a:solidFill>
                  <a:schemeClr val="tx1">
                    <a:lumMod val="85000"/>
                    <a:lumOff val="15000"/>
                  </a:schemeClr>
                </a:solidFill>
              </a:rPr>
              <a:t>All school laptops, iPad, and B.y.o.d. have access to the school’s wi-fi.</a:t>
            </a:r>
          </a:p>
          <a:p>
            <a:r>
              <a:rPr lang="en-US" sz="1800" dirty="0">
                <a:solidFill>
                  <a:schemeClr val="tx1">
                    <a:lumMod val="85000"/>
                    <a:lumOff val="15000"/>
                  </a:schemeClr>
                </a:solidFill>
              </a:rPr>
              <a:t> a teacher can set up a class account for </a:t>
            </a:r>
            <a:r>
              <a:rPr lang="en-US" sz="1800" dirty="0" err="1">
                <a:solidFill>
                  <a:schemeClr val="tx1">
                    <a:lumMod val="85000"/>
                    <a:lumOff val="15000"/>
                  </a:schemeClr>
                </a:solidFill>
              </a:rPr>
              <a:t>hp</a:t>
            </a:r>
            <a:r>
              <a:rPr lang="en-US" sz="1800" dirty="0">
                <a:solidFill>
                  <a:schemeClr val="tx1">
                    <a:lumMod val="85000"/>
                    <a:lumOff val="15000"/>
                  </a:schemeClr>
                </a:solidFill>
              </a:rPr>
              <a:t> reveal and the Students can share the same login information.</a:t>
            </a:r>
          </a:p>
          <a:p>
            <a:r>
              <a:rPr lang="en-US" sz="1800" dirty="0">
                <a:solidFill>
                  <a:schemeClr val="tx1">
                    <a:lumMod val="85000"/>
                    <a:lumOff val="15000"/>
                  </a:schemeClr>
                </a:solidFill>
              </a:rPr>
              <a:t>HP Reveal allows the user to have accounts in two places: an in-app account and an online account in the Studio.</a:t>
            </a:r>
          </a:p>
          <a:p>
            <a:r>
              <a:rPr lang="en-US" sz="1800" dirty="0">
                <a:solidFill>
                  <a:schemeClr val="tx1">
                    <a:lumMod val="85000"/>
                    <a:lumOff val="15000"/>
                  </a:schemeClr>
                </a:solidFill>
              </a:rPr>
              <a:t>Headphones are provided in the learning commons on a check out basis to prevent distracting students with the audio from the videos. </a:t>
            </a:r>
          </a:p>
        </p:txBody>
      </p:sp>
    </p:spTree>
    <p:extLst>
      <p:ext uri="{BB962C8B-B14F-4D97-AF65-F5344CB8AC3E}">
        <p14:creationId xmlns:p14="http://schemas.microsoft.com/office/powerpoint/2010/main" val="132805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28D430-56EA-45B9-8632-927BEBF0297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Shape 9">
            <a:extLst>
              <a:ext uri="{FF2B5EF4-FFF2-40B4-BE49-F238E27FC236}">
                <a16:creationId xmlns:a16="http://schemas.microsoft.com/office/drawing/2014/main" id="{A601F395-3079-4179-84BA-6654D9F8258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86933" y="1061660"/>
            <a:ext cx="9618133" cy="1043108"/>
          </a:xfrm>
        </p:spPr>
        <p:txBody>
          <a:bodyPr>
            <a:normAutofit/>
          </a:bodyPr>
          <a:lstStyle/>
          <a:p>
            <a:r>
              <a:rPr lang="en-US" sz="4800" dirty="0"/>
              <a:t>Technical support</a:t>
            </a:r>
          </a:p>
        </p:txBody>
      </p:sp>
      <p:sp>
        <p:nvSpPr>
          <p:cNvPr id="3" name="Content Placeholder 2"/>
          <p:cNvSpPr>
            <a:spLocks noGrp="1"/>
          </p:cNvSpPr>
          <p:nvPr>
            <p:ph sz="quarter" idx="13"/>
          </p:nvPr>
        </p:nvSpPr>
        <p:spPr>
          <a:xfrm>
            <a:off x="1286933" y="2226681"/>
            <a:ext cx="9618133" cy="3586290"/>
          </a:xfrm>
        </p:spPr>
        <p:txBody>
          <a:bodyPr>
            <a:normAutofit/>
          </a:bodyPr>
          <a:lstStyle/>
          <a:p>
            <a:r>
              <a:rPr lang="en-US" sz="1800" dirty="0">
                <a:solidFill>
                  <a:schemeClr val="tx1">
                    <a:lumMod val="85000"/>
                    <a:lumOff val="15000"/>
                  </a:schemeClr>
                </a:solidFill>
                <a:hlinkClick r:id="rId4"/>
              </a:rPr>
              <a:t>Hp reveal has a community network </a:t>
            </a:r>
            <a:r>
              <a:rPr lang="en-US" sz="1800" dirty="0">
                <a:solidFill>
                  <a:schemeClr val="tx1">
                    <a:lumMod val="85000"/>
                    <a:lumOff val="15000"/>
                  </a:schemeClr>
                </a:solidFill>
              </a:rPr>
              <a:t>providing tutorials, step by step directions for setting up accounts, suggestions for classroom usage, and answers to common trouble shooting concerns.</a:t>
            </a:r>
          </a:p>
          <a:p>
            <a:r>
              <a:rPr lang="en-US" sz="1800" dirty="0">
                <a:solidFill>
                  <a:schemeClr val="tx1">
                    <a:lumMod val="85000"/>
                    <a:lumOff val="15000"/>
                  </a:schemeClr>
                </a:solidFill>
              </a:rPr>
              <a:t>Addison elementary has a technical support personal who is available three times a week to assist with any technology concerns and troubleshooting needs.</a:t>
            </a:r>
          </a:p>
          <a:p>
            <a:r>
              <a:rPr lang="en-US" sz="1800" dirty="0">
                <a:solidFill>
                  <a:schemeClr val="tx1">
                    <a:lumMod val="85000"/>
                    <a:lumOff val="15000"/>
                  </a:schemeClr>
                </a:solidFill>
              </a:rPr>
              <a:t>We also have three technology leaders/ classroom teachers who have graduated with an </a:t>
            </a:r>
            <a:r>
              <a:rPr lang="en-US" sz="1800" dirty="0" err="1">
                <a:solidFill>
                  <a:schemeClr val="tx1">
                    <a:lumMod val="85000"/>
                    <a:lumOff val="15000"/>
                  </a:schemeClr>
                </a:solidFill>
              </a:rPr>
              <a:t>itec</a:t>
            </a:r>
            <a:r>
              <a:rPr lang="en-US" sz="1800" dirty="0">
                <a:solidFill>
                  <a:schemeClr val="tx1">
                    <a:lumMod val="85000"/>
                    <a:lumOff val="15000"/>
                  </a:schemeClr>
                </a:solidFill>
              </a:rPr>
              <a:t> specialist degree from KSU. They are available for trainings and assist with technical troubleshooting during their planning and after school hours. </a:t>
            </a:r>
          </a:p>
        </p:txBody>
      </p:sp>
    </p:spTree>
    <p:extLst>
      <p:ext uri="{BB962C8B-B14F-4D97-AF65-F5344CB8AC3E}">
        <p14:creationId xmlns:p14="http://schemas.microsoft.com/office/powerpoint/2010/main" val="135087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28D430-56EA-45B9-8632-927BEBF0297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Shape 9">
            <a:extLst>
              <a:ext uri="{FF2B5EF4-FFF2-40B4-BE49-F238E27FC236}">
                <a16:creationId xmlns:a16="http://schemas.microsoft.com/office/drawing/2014/main" id="{A601F395-3079-4179-84BA-6654D9F8258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86933" y="1061660"/>
            <a:ext cx="9618133" cy="1043108"/>
          </a:xfrm>
        </p:spPr>
        <p:txBody>
          <a:bodyPr>
            <a:normAutofit/>
          </a:bodyPr>
          <a:lstStyle/>
          <a:p>
            <a:r>
              <a:rPr lang="en-US" sz="4800" dirty="0"/>
              <a:t>limitations</a:t>
            </a:r>
          </a:p>
        </p:txBody>
      </p:sp>
      <p:sp>
        <p:nvSpPr>
          <p:cNvPr id="3" name="Content Placeholder 2"/>
          <p:cNvSpPr>
            <a:spLocks noGrp="1"/>
          </p:cNvSpPr>
          <p:nvPr>
            <p:ph sz="quarter" idx="13"/>
          </p:nvPr>
        </p:nvSpPr>
        <p:spPr>
          <a:xfrm>
            <a:off x="1286933" y="2226681"/>
            <a:ext cx="9618133" cy="3586290"/>
          </a:xfrm>
        </p:spPr>
        <p:txBody>
          <a:bodyPr>
            <a:normAutofit/>
          </a:bodyPr>
          <a:lstStyle/>
          <a:p>
            <a:r>
              <a:rPr lang="en-US" sz="1800" dirty="0">
                <a:solidFill>
                  <a:schemeClr val="tx1">
                    <a:lumMod val="85000"/>
                    <a:lumOff val="15000"/>
                  </a:schemeClr>
                </a:solidFill>
              </a:rPr>
              <a:t>This software is only accessible with internet connection.</a:t>
            </a:r>
          </a:p>
          <a:p>
            <a:r>
              <a:rPr lang="en-US" sz="1800" dirty="0">
                <a:solidFill>
                  <a:schemeClr val="tx1">
                    <a:lumMod val="85000"/>
                    <a:lumOff val="15000"/>
                  </a:schemeClr>
                </a:solidFill>
              </a:rPr>
              <a:t>Multiple logins are not possible with a single account. </a:t>
            </a:r>
          </a:p>
          <a:p>
            <a:r>
              <a:rPr lang="en-US" sz="1800" dirty="0">
                <a:solidFill>
                  <a:schemeClr val="tx1">
                    <a:lumMod val="85000"/>
                    <a:lumOff val="15000"/>
                  </a:schemeClr>
                </a:solidFill>
              </a:rPr>
              <a:t>When a class of students share the same account, all the auras are listed alphabetically, not individually linked to each student.</a:t>
            </a:r>
          </a:p>
          <a:p>
            <a:r>
              <a:rPr lang="en-US" sz="1800" dirty="0">
                <a:solidFill>
                  <a:schemeClr val="tx1">
                    <a:lumMod val="85000"/>
                    <a:lumOff val="15000"/>
                  </a:schemeClr>
                </a:solidFill>
              </a:rPr>
              <a:t>Student creations cannot be saved on a student’s one drive. It can only be saved on the </a:t>
            </a:r>
            <a:r>
              <a:rPr lang="en-US" sz="1800" dirty="0" err="1">
                <a:solidFill>
                  <a:schemeClr val="tx1">
                    <a:lumMod val="85000"/>
                    <a:lumOff val="15000"/>
                  </a:schemeClr>
                </a:solidFill>
              </a:rPr>
              <a:t>hp</a:t>
            </a:r>
            <a:r>
              <a:rPr lang="en-US" sz="1800" dirty="0">
                <a:solidFill>
                  <a:schemeClr val="tx1">
                    <a:lumMod val="85000"/>
                    <a:lumOff val="15000"/>
                  </a:schemeClr>
                </a:solidFill>
              </a:rPr>
              <a:t> reveal server.</a:t>
            </a:r>
          </a:p>
        </p:txBody>
      </p:sp>
    </p:spTree>
    <p:extLst>
      <p:ext uri="{BB962C8B-B14F-4D97-AF65-F5344CB8AC3E}">
        <p14:creationId xmlns:p14="http://schemas.microsoft.com/office/powerpoint/2010/main" val="199563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28D430-56EA-45B9-8632-927BEBF0297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Shape 9">
            <a:extLst>
              <a:ext uri="{FF2B5EF4-FFF2-40B4-BE49-F238E27FC236}">
                <a16:creationId xmlns:a16="http://schemas.microsoft.com/office/drawing/2014/main" id="{A601F395-3079-4179-84BA-6654D9F8258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86933" y="1061660"/>
            <a:ext cx="9618133" cy="1043108"/>
          </a:xfrm>
        </p:spPr>
        <p:txBody>
          <a:bodyPr>
            <a:normAutofit/>
          </a:bodyPr>
          <a:lstStyle/>
          <a:p>
            <a:r>
              <a:rPr lang="en-US" sz="4800" dirty="0"/>
              <a:t>Cost of </a:t>
            </a:r>
            <a:r>
              <a:rPr lang="en-US" sz="4800" dirty="0" err="1"/>
              <a:t>hp</a:t>
            </a:r>
            <a:r>
              <a:rPr lang="en-US" sz="4800" dirty="0"/>
              <a:t> reveal</a:t>
            </a:r>
          </a:p>
        </p:txBody>
      </p:sp>
      <p:sp>
        <p:nvSpPr>
          <p:cNvPr id="3" name="Content Placeholder 2"/>
          <p:cNvSpPr>
            <a:spLocks noGrp="1"/>
          </p:cNvSpPr>
          <p:nvPr>
            <p:ph sz="quarter" idx="13"/>
          </p:nvPr>
        </p:nvSpPr>
        <p:spPr>
          <a:xfrm>
            <a:off x="1286933" y="2226681"/>
            <a:ext cx="9618133" cy="3586290"/>
          </a:xfrm>
        </p:spPr>
        <p:txBody>
          <a:bodyPr>
            <a:normAutofit/>
          </a:bodyPr>
          <a:lstStyle/>
          <a:p>
            <a:r>
              <a:rPr lang="en-US" sz="1800" dirty="0">
                <a:solidFill>
                  <a:schemeClr val="tx1">
                    <a:lumMod val="85000"/>
                    <a:lumOff val="15000"/>
                  </a:schemeClr>
                </a:solidFill>
              </a:rPr>
              <a:t>Hp reveal is free!</a:t>
            </a:r>
          </a:p>
          <a:p>
            <a:r>
              <a:rPr lang="en-US" sz="1800" dirty="0">
                <a:solidFill>
                  <a:schemeClr val="tx1">
                    <a:lumMod val="85000"/>
                    <a:lumOff val="15000"/>
                  </a:schemeClr>
                </a:solidFill>
              </a:rPr>
              <a:t>The </a:t>
            </a:r>
            <a:r>
              <a:rPr lang="en-US" sz="1800" dirty="0" err="1">
                <a:solidFill>
                  <a:schemeClr val="tx1">
                    <a:lumMod val="85000"/>
                    <a:lumOff val="15000"/>
                  </a:schemeClr>
                </a:solidFill>
              </a:rPr>
              <a:t>hp</a:t>
            </a:r>
            <a:r>
              <a:rPr lang="en-US" sz="1800" dirty="0">
                <a:solidFill>
                  <a:schemeClr val="tx1">
                    <a:lumMod val="85000"/>
                    <a:lumOff val="15000"/>
                  </a:schemeClr>
                </a:solidFill>
              </a:rPr>
              <a:t> free platform allows students to create and share as much content as they would like through the </a:t>
            </a:r>
            <a:r>
              <a:rPr lang="en-US" sz="1800" dirty="0" err="1">
                <a:solidFill>
                  <a:schemeClr val="tx1">
                    <a:lumMod val="85000"/>
                    <a:lumOff val="15000"/>
                  </a:schemeClr>
                </a:solidFill>
              </a:rPr>
              <a:t>Aurasma</a:t>
            </a:r>
            <a:r>
              <a:rPr lang="en-US" sz="1800" dirty="0">
                <a:solidFill>
                  <a:schemeClr val="tx1">
                    <a:lumMod val="85000"/>
                    <a:lumOff val="15000"/>
                  </a:schemeClr>
                </a:solidFill>
              </a:rPr>
              <a:t> app.  </a:t>
            </a:r>
          </a:p>
          <a:p>
            <a:r>
              <a:rPr lang="en-US" sz="1800" dirty="0">
                <a:solidFill>
                  <a:schemeClr val="tx1">
                    <a:lumMod val="85000"/>
                    <a:lumOff val="15000"/>
                  </a:schemeClr>
                </a:solidFill>
              </a:rPr>
              <a:t>There is an unlimited amount of auras a student can create with the free version.</a:t>
            </a:r>
          </a:p>
          <a:p>
            <a:r>
              <a:rPr lang="en-US" sz="1800" dirty="0">
                <a:solidFill>
                  <a:schemeClr val="tx1">
                    <a:lumMod val="85000"/>
                    <a:lumOff val="15000"/>
                  </a:schemeClr>
                </a:solidFill>
              </a:rPr>
              <a:t>Purchasing a universal account is not necessary for educators. </a:t>
            </a:r>
          </a:p>
        </p:txBody>
      </p:sp>
    </p:spTree>
    <p:extLst>
      <p:ext uri="{BB962C8B-B14F-4D97-AF65-F5344CB8AC3E}">
        <p14:creationId xmlns:p14="http://schemas.microsoft.com/office/powerpoint/2010/main" val="68495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28D430-56EA-45B9-8632-927BEBF0297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Shape 9">
            <a:extLst>
              <a:ext uri="{FF2B5EF4-FFF2-40B4-BE49-F238E27FC236}">
                <a16:creationId xmlns:a16="http://schemas.microsoft.com/office/drawing/2014/main" id="{A601F395-3079-4179-84BA-6654D9F8258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86933" y="1061660"/>
            <a:ext cx="9805137" cy="1043108"/>
          </a:xfrm>
        </p:spPr>
        <p:txBody>
          <a:bodyPr>
            <a:normAutofit fontScale="90000"/>
          </a:bodyPr>
          <a:lstStyle/>
          <a:p>
            <a:r>
              <a:rPr lang="en-US" sz="4400" dirty="0"/>
              <a:t>How teachers &amp; students may use this software</a:t>
            </a:r>
          </a:p>
        </p:txBody>
      </p:sp>
      <p:sp>
        <p:nvSpPr>
          <p:cNvPr id="3" name="Content Placeholder 2"/>
          <p:cNvSpPr>
            <a:spLocks noGrp="1"/>
          </p:cNvSpPr>
          <p:nvPr>
            <p:ph sz="quarter" idx="13"/>
          </p:nvPr>
        </p:nvSpPr>
        <p:spPr>
          <a:xfrm>
            <a:off x="1286933" y="2226681"/>
            <a:ext cx="9618133" cy="3586290"/>
          </a:xfrm>
        </p:spPr>
        <p:txBody>
          <a:bodyPr>
            <a:normAutofit fontScale="92500"/>
          </a:bodyPr>
          <a:lstStyle/>
          <a:p>
            <a:r>
              <a:rPr lang="en-US" sz="1800" dirty="0">
                <a:solidFill>
                  <a:schemeClr val="tx1">
                    <a:lumMod val="85000"/>
                    <a:lumOff val="15000"/>
                  </a:schemeClr>
                </a:solidFill>
              </a:rPr>
              <a:t>Teachers begin by setting up an account with a general login for all the students to use.</a:t>
            </a:r>
          </a:p>
          <a:p>
            <a:r>
              <a:rPr lang="en-US" sz="1800" dirty="0">
                <a:solidFill>
                  <a:schemeClr val="tx1">
                    <a:lumMod val="85000"/>
                    <a:lumOff val="15000"/>
                  </a:schemeClr>
                </a:solidFill>
              </a:rPr>
              <a:t>This software is excellent for </a:t>
            </a:r>
            <a:r>
              <a:rPr lang="en-US" sz="1800" i="1" dirty="0">
                <a:solidFill>
                  <a:schemeClr val="tx1">
                    <a:lumMod val="85000"/>
                    <a:lumOff val="15000"/>
                  </a:schemeClr>
                </a:solidFill>
              </a:rPr>
              <a:t>differentiating</a:t>
            </a:r>
            <a:r>
              <a:rPr lang="en-US" sz="1800" dirty="0">
                <a:solidFill>
                  <a:schemeClr val="tx1">
                    <a:lumMod val="85000"/>
                    <a:lumOff val="15000"/>
                  </a:schemeClr>
                </a:solidFill>
              </a:rPr>
              <a:t>  and </a:t>
            </a:r>
            <a:r>
              <a:rPr lang="en-US" sz="1800" i="1" dirty="0">
                <a:solidFill>
                  <a:schemeClr val="tx1">
                    <a:lumMod val="85000"/>
                    <a:lumOff val="15000"/>
                  </a:schemeClr>
                </a:solidFill>
              </a:rPr>
              <a:t>extending </a:t>
            </a:r>
            <a:r>
              <a:rPr lang="en-US" sz="1800" dirty="0">
                <a:solidFill>
                  <a:schemeClr val="tx1">
                    <a:lumMod val="85000"/>
                    <a:lumOff val="15000"/>
                  </a:schemeClr>
                </a:solidFill>
              </a:rPr>
              <a:t> the student’s learning. Students have the freedom to choose their auras, triggers, and videos to share their knowledge.</a:t>
            </a:r>
          </a:p>
          <a:p>
            <a:r>
              <a:rPr lang="en-US" sz="1800" dirty="0">
                <a:solidFill>
                  <a:schemeClr val="tx1">
                    <a:lumMod val="85000"/>
                    <a:lumOff val="15000"/>
                  </a:schemeClr>
                </a:solidFill>
              </a:rPr>
              <a:t>This can easily be a collaborative or individual project that demonstrates the student’s understanding of a skill or content standards.</a:t>
            </a:r>
          </a:p>
          <a:p>
            <a:r>
              <a:rPr lang="en-US" sz="1800" dirty="0">
                <a:solidFill>
                  <a:schemeClr val="tx1">
                    <a:lumMod val="85000"/>
                    <a:lumOff val="15000"/>
                  </a:schemeClr>
                </a:solidFill>
              </a:rPr>
              <a:t>Through the endless options of auras, Triggers, videos, or essays, this is a great tool to meet the </a:t>
            </a:r>
            <a:r>
              <a:rPr lang="en-US" sz="1800" i="1" dirty="0">
                <a:solidFill>
                  <a:schemeClr val="tx1">
                    <a:lumMod val="85000"/>
                    <a:lumOff val="15000"/>
                  </a:schemeClr>
                </a:solidFill>
              </a:rPr>
              <a:t>diverse needs </a:t>
            </a:r>
            <a:r>
              <a:rPr lang="en-US" sz="1800" dirty="0">
                <a:solidFill>
                  <a:schemeClr val="tx1">
                    <a:lumMod val="85000"/>
                    <a:lumOff val="15000"/>
                  </a:schemeClr>
                </a:solidFill>
              </a:rPr>
              <a:t>of all students.  </a:t>
            </a:r>
          </a:p>
          <a:p>
            <a:r>
              <a:rPr lang="en-US" sz="1800" dirty="0">
                <a:solidFill>
                  <a:schemeClr val="tx1">
                    <a:lumMod val="85000"/>
                    <a:lumOff val="15000"/>
                  </a:schemeClr>
                </a:solidFill>
              </a:rPr>
              <a:t>Students are able to share their auras locally and globally with students, parents, and peers or they may keep them private. </a:t>
            </a:r>
          </a:p>
        </p:txBody>
      </p:sp>
    </p:spTree>
    <p:extLst>
      <p:ext uri="{BB962C8B-B14F-4D97-AF65-F5344CB8AC3E}">
        <p14:creationId xmlns:p14="http://schemas.microsoft.com/office/powerpoint/2010/main" val="376451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28D430-56EA-45B9-8632-927BEBF0297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Shape 9">
            <a:extLst>
              <a:ext uri="{FF2B5EF4-FFF2-40B4-BE49-F238E27FC236}">
                <a16:creationId xmlns:a16="http://schemas.microsoft.com/office/drawing/2014/main" id="{A601F395-3079-4179-84BA-6654D9F8258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86933" y="1061660"/>
            <a:ext cx="9618133" cy="1043108"/>
          </a:xfrm>
        </p:spPr>
        <p:txBody>
          <a:bodyPr>
            <a:noAutofit/>
          </a:bodyPr>
          <a:lstStyle/>
          <a:p>
            <a:r>
              <a:rPr lang="en-US" sz="4000" dirty="0" err="1"/>
              <a:t>Iste</a:t>
            </a:r>
            <a:r>
              <a:rPr lang="en-US" sz="4000" dirty="0"/>
              <a:t> standards addressed with this software</a:t>
            </a:r>
          </a:p>
        </p:txBody>
      </p:sp>
      <p:sp>
        <p:nvSpPr>
          <p:cNvPr id="3" name="Content Placeholder 2"/>
          <p:cNvSpPr>
            <a:spLocks noGrp="1"/>
          </p:cNvSpPr>
          <p:nvPr>
            <p:ph sz="quarter" idx="13"/>
          </p:nvPr>
        </p:nvSpPr>
        <p:spPr>
          <a:xfrm>
            <a:off x="1286933" y="2226681"/>
            <a:ext cx="9618133" cy="3586290"/>
          </a:xfrm>
        </p:spPr>
        <p:txBody>
          <a:bodyPr>
            <a:normAutofit/>
          </a:bodyPr>
          <a:lstStyle/>
          <a:p>
            <a:r>
              <a:rPr lang="en-US" sz="1600" dirty="0">
                <a:solidFill>
                  <a:schemeClr val="tx1">
                    <a:lumMod val="85000"/>
                    <a:lumOff val="15000"/>
                  </a:schemeClr>
                </a:solidFill>
              </a:rPr>
              <a:t>through a variety of lessons, </a:t>
            </a:r>
            <a:r>
              <a:rPr lang="en-US" sz="1600" dirty="0" err="1">
                <a:solidFill>
                  <a:schemeClr val="tx1">
                    <a:lumMod val="85000"/>
                    <a:lumOff val="15000"/>
                  </a:schemeClr>
                </a:solidFill>
              </a:rPr>
              <a:t>hp</a:t>
            </a:r>
            <a:r>
              <a:rPr lang="en-US" sz="1600" dirty="0">
                <a:solidFill>
                  <a:schemeClr val="tx1">
                    <a:lumMod val="85000"/>
                    <a:lumOff val="15000"/>
                  </a:schemeClr>
                </a:solidFill>
              </a:rPr>
              <a:t> reveal easily implements the following </a:t>
            </a:r>
            <a:r>
              <a:rPr lang="en-US" sz="1600" dirty="0" err="1">
                <a:solidFill>
                  <a:schemeClr val="tx1">
                    <a:lumMod val="85000"/>
                    <a:lumOff val="15000"/>
                  </a:schemeClr>
                </a:solidFill>
              </a:rPr>
              <a:t>iste</a:t>
            </a:r>
            <a:r>
              <a:rPr lang="en-US" sz="1600" dirty="0">
                <a:solidFill>
                  <a:schemeClr val="tx1">
                    <a:lumMod val="85000"/>
                    <a:lumOff val="15000"/>
                  </a:schemeClr>
                </a:solidFill>
              </a:rPr>
              <a:t> standards…</a:t>
            </a:r>
          </a:p>
          <a:p>
            <a:pPr>
              <a:buFont typeface="Courier New" panose="02070309020205020404" pitchFamily="49" charset="0"/>
              <a:buChar char="o"/>
            </a:pPr>
            <a:r>
              <a:rPr lang="en-US" sz="1600" dirty="0">
                <a:solidFill>
                  <a:schemeClr val="tx1">
                    <a:lumMod val="85000"/>
                    <a:lumOff val="15000"/>
                  </a:schemeClr>
                </a:solidFill>
              </a:rPr>
              <a:t>Empowers the learner</a:t>
            </a:r>
          </a:p>
          <a:p>
            <a:pPr>
              <a:buFont typeface="Courier New" panose="02070309020205020404" pitchFamily="49" charset="0"/>
              <a:buChar char="o"/>
            </a:pPr>
            <a:r>
              <a:rPr lang="en-US" sz="1600" dirty="0">
                <a:solidFill>
                  <a:schemeClr val="tx1">
                    <a:lumMod val="85000"/>
                    <a:lumOff val="15000"/>
                  </a:schemeClr>
                </a:solidFill>
              </a:rPr>
              <a:t>Promotes Digital citizenship</a:t>
            </a:r>
          </a:p>
          <a:p>
            <a:pPr>
              <a:buFont typeface="Courier New" panose="02070309020205020404" pitchFamily="49" charset="0"/>
              <a:buChar char="o"/>
            </a:pPr>
            <a:r>
              <a:rPr lang="en-US" sz="1600" dirty="0">
                <a:solidFill>
                  <a:schemeClr val="tx1">
                    <a:lumMod val="85000"/>
                    <a:lumOff val="15000"/>
                  </a:schemeClr>
                </a:solidFill>
              </a:rPr>
              <a:t>A great Knowledge constructor</a:t>
            </a:r>
          </a:p>
          <a:p>
            <a:pPr>
              <a:buFont typeface="Courier New" panose="02070309020205020404" pitchFamily="49" charset="0"/>
              <a:buChar char="o"/>
            </a:pPr>
            <a:r>
              <a:rPr lang="en-US" sz="1600" dirty="0">
                <a:solidFill>
                  <a:schemeClr val="tx1">
                    <a:lumMod val="85000"/>
                    <a:lumOff val="15000"/>
                  </a:schemeClr>
                </a:solidFill>
              </a:rPr>
              <a:t>Builds Innovative design</a:t>
            </a:r>
          </a:p>
          <a:p>
            <a:pPr>
              <a:buFont typeface="Courier New" panose="02070309020205020404" pitchFamily="49" charset="0"/>
              <a:buChar char="o"/>
            </a:pPr>
            <a:r>
              <a:rPr lang="en-US" sz="1600" dirty="0">
                <a:solidFill>
                  <a:schemeClr val="tx1">
                    <a:lumMod val="85000"/>
                    <a:lumOff val="15000"/>
                  </a:schemeClr>
                </a:solidFill>
              </a:rPr>
              <a:t>Encourages Computational thinking</a:t>
            </a:r>
          </a:p>
          <a:p>
            <a:pPr>
              <a:buFont typeface="Courier New" panose="02070309020205020404" pitchFamily="49" charset="0"/>
              <a:buChar char="o"/>
            </a:pPr>
            <a:r>
              <a:rPr lang="en-US" sz="1600" dirty="0">
                <a:solidFill>
                  <a:schemeClr val="tx1">
                    <a:lumMod val="85000"/>
                    <a:lumOff val="15000"/>
                  </a:schemeClr>
                </a:solidFill>
              </a:rPr>
              <a:t>Stimulates Creative communication</a:t>
            </a:r>
          </a:p>
          <a:p>
            <a:pPr>
              <a:buFont typeface="Courier New" panose="02070309020205020404" pitchFamily="49" charset="0"/>
              <a:buChar char="o"/>
            </a:pPr>
            <a:r>
              <a:rPr lang="en-US" sz="1600" dirty="0">
                <a:solidFill>
                  <a:schemeClr val="tx1">
                    <a:lumMod val="85000"/>
                    <a:lumOff val="15000"/>
                  </a:schemeClr>
                </a:solidFill>
              </a:rPr>
              <a:t>Global collaborator</a:t>
            </a:r>
            <a:endParaRPr lang="en-US" sz="1800" dirty="0">
              <a:solidFill>
                <a:schemeClr val="tx1">
                  <a:lumMod val="85000"/>
                  <a:lumOff val="15000"/>
                </a:schemeClr>
              </a:solidFill>
            </a:endParaRPr>
          </a:p>
        </p:txBody>
      </p:sp>
    </p:spTree>
    <p:extLst>
      <p:ext uri="{BB962C8B-B14F-4D97-AF65-F5344CB8AC3E}">
        <p14:creationId xmlns:p14="http://schemas.microsoft.com/office/powerpoint/2010/main" val="329348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28D430-56EA-45B9-8632-927BEBF0297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Shape 9">
            <a:extLst>
              <a:ext uri="{FF2B5EF4-FFF2-40B4-BE49-F238E27FC236}">
                <a16:creationId xmlns:a16="http://schemas.microsoft.com/office/drawing/2014/main" id="{A601F395-3079-4179-84BA-6654D9F8258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86933" y="1061660"/>
            <a:ext cx="9618133" cy="1043108"/>
          </a:xfrm>
        </p:spPr>
        <p:txBody>
          <a:bodyPr>
            <a:normAutofit/>
          </a:bodyPr>
          <a:lstStyle/>
          <a:p>
            <a:r>
              <a:rPr lang="en-US" sz="4800" dirty="0"/>
              <a:t>Some suggested lessons</a:t>
            </a:r>
          </a:p>
        </p:txBody>
      </p:sp>
      <p:sp>
        <p:nvSpPr>
          <p:cNvPr id="3" name="Content Placeholder 2"/>
          <p:cNvSpPr>
            <a:spLocks noGrp="1"/>
          </p:cNvSpPr>
          <p:nvPr>
            <p:ph sz="quarter" idx="13"/>
          </p:nvPr>
        </p:nvSpPr>
        <p:spPr>
          <a:xfrm>
            <a:off x="1286933" y="1934817"/>
            <a:ext cx="9618133" cy="3878154"/>
          </a:xfrm>
        </p:spPr>
        <p:txBody>
          <a:bodyPr>
            <a:normAutofit fontScale="62500" lnSpcReduction="20000"/>
          </a:bodyPr>
          <a:lstStyle/>
          <a:p>
            <a:r>
              <a:rPr lang="en-US" sz="1800" dirty="0">
                <a:solidFill>
                  <a:schemeClr val="tx1">
                    <a:lumMod val="85000"/>
                    <a:lumOff val="15000"/>
                  </a:schemeClr>
                </a:solidFill>
              </a:rPr>
              <a:t>Homework Mini-Lessons: students can scan a page of their homework and the page can reveals a video of their teacher’s solution to a problem.</a:t>
            </a:r>
          </a:p>
          <a:p>
            <a:r>
              <a:rPr lang="en-US" sz="1800" dirty="0">
                <a:solidFill>
                  <a:schemeClr val="tx1">
                    <a:lumMod val="85000"/>
                    <a:lumOff val="15000"/>
                  </a:schemeClr>
                </a:solidFill>
              </a:rPr>
              <a:t>Faculty Photo Wall: Set up a display of faculty photos near the school entrance. Visitors can scan the image of any instructor and see that figure come to life, telling more about him- or herself.</a:t>
            </a:r>
          </a:p>
          <a:p>
            <a:r>
              <a:rPr lang="en-US" sz="1800" dirty="0">
                <a:solidFill>
                  <a:schemeClr val="tx1">
                    <a:lumMod val="85000"/>
                    <a:lumOff val="15000"/>
                  </a:schemeClr>
                </a:solidFill>
              </a:rPr>
              <a:t>Book Reviews: Students record themselves giving a brief review of a novel that they just finished, and then attach that "aura" to a book. Then, any student can scan the cover of the novel and immediately access the review.</a:t>
            </a:r>
          </a:p>
          <a:p>
            <a:r>
              <a:rPr lang="en-US" sz="1800" dirty="0">
                <a:solidFill>
                  <a:schemeClr val="tx1">
                    <a:lumMod val="85000"/>
                    <a:lumOff val="15000"/>
                  </a:schemeClr>
                </a:solidFill>
              </a:rPr>
              <a:t>Positive rewards from Parents: teachers can encourage parents to Record themselves encouraging their child, and attach a trigger image to every child's desk. When students need to hear encouraging words from their parent, they simply scan the image on their desk for words of inspiration.</a:t>
            </a:r>
          </a:p>
          <a:p>
            <a:r>
              <a:rPr lang="en-US" sz="1800" dirty="0">
                <a:solidFill>
                  <a:schemeClr val="tx1">
                    <a:lumMod val="85000"/>
                    <a:lumOff val="15000"/>
                  </a:schemeClr>
                </a:solidFill>
              </a:rPr>
              <a:t>Yearbooks: From tributes to video profiles, from sports highlights to skits and concert footage, the ways that AR can enhance a school yearbook are limitless.</a:t>
            </a:r>
          </a:p>
          <a:p>
            <a:r>
              <a:rPr lang="en-US" sz="1800" dirty="0">
                <a:solidFill>
                  <a:schemeClr val="tx1">
                    <a:lumMod val="85000"/>
                    <a:lumOff val="15000"/>
                  </a:schemeClr>
                </a:solidFill>
              </a:rPr>
              <a:t>Word Walls: Students can record themselves providing the definitions to a variety of vocabulary words and post them on a word wall. Afterwards, anyone can use the </a:t>
            </a:r>
            <a:r>
              <a:rPr lang="en-US" sz="1800" dirty="0" err="1">
                <a:solidFill>
                  <a:schemeClr val="tx1">
                    <a:lumMod val="85000"/>
                    <a:lumOff val="15000"/>
                  </a:schemeClr>
                </a:solidFill>
              </a:rPr>
              <a:t>hp</a:t>
            </a:r>
            <a:r>
              <a:rPr lang="en-US" sz="1800" dirty="0">
                <a:solidFill>
                  <a:schemeClr val="tx1">
                    <a:lumMod val="85000"/>
                    <a:lumOff val="15000"/>
                  </a:schemeClr>
                </a:solidFill>
              </a:rPr>
              <a:t> reveal app to make a peer pop up on screen, sharing the definition and using the word in context.</a:t>
            </a:r>
          </a:p>
          <a:p>
            <a:r>
              <a:rPr lang="en-US" sz="1800" dirty="0">
                <a:solidFill>
                  <a:schemeClr val="tx1">
                    <a:lumMod val="85000"/>
                    <a:lumOff val="15000"/>
                  </a:schemeClr>
                </a:solidFill>
              </a:rPr>
              <a:t>Students with disabilities (Deaf and Hard of Hearing): creating Sign Language Flashcards,  With AR, the flashcards can contain  vocabulary words and a video overlay that shows how to sign a word or phrase.</a:t>
            </a:r>
          </a:p>
        </p:txBody>
      </p:sp>
    </p:spTree>
    <p:extLst>
      <p:ext uri="{BB962C8B-B14F-4D97-AF65-F5344CB8AC3E}">
        <p14:creationId xmlns:p14="http://schemas.microsoft.com/office/powerpoint/2010/main" val="174963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28D430-56EA-45B9-8632-927BEBF0297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Shape 9">
            <a:extLst>
              <a:ext uri="{FF2B5EF4-FFF2-40B4-BE49-F238E27FC236}">
                <a16:creationId xmlns:a16="http://schemas.microsoft.com/office/drawing/2014/main" id="{A601F395-3079-4179-84BA-6654D9F8258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86933" y="1061660"/>
            <a:ext cx="9618133" cy="1043108"/>
          </a:xfrm>
        </p:spPr>
        <p:txBody>
          <a:bodyPr>
            <a:normAutofit/>
          </a:bodyPr>
          <a:lstStyle/>
          <a:p>
            <a:r>
              <a:rPr lang="en-US" sz="4800" dirty="0"/>
              <a:t>Evaluated research</a:t>
            </a:r>
          </a:p>
        </p:txBody>
      </p:sp>
      <p:sp>
        <p:nvSpPr>
          <p:cNvPr id="3" name="Content Placeholder 2"/>
          <p:cNvSpPr>
            <a:spLocks noGrp="1"/>
          </p:cNvSpPr>
          <p:nvPr>
            <p:ph sz="quarter" idx="13"/>
          </p:nvPr>
        </p:nvSpPr>
        <p:spPr>
          <a:xfrm>
            <a:off x="1286933" y="2226681"/>
            <a:ext cx="9618133" cy="3586290"/>
          </a:xfrm>
        </p:spPr>
        <p:txBody>
          <a:bodyPr>
            <a:normAutofit fontScale="92500" lnSpcReduction="20000"/>
          </a:bodyPr>
          <a:lstStyle/>
          <a:p>
            <a:r>
              <a:rPr lang="en-US" sz="1800" i="1" dirty="0">
                <a:solidFill>
                  <a:schemeClr val="tx1">
                    <a:lumMod val="85000"/>
                    <a:lumOff val="15000"/>
                  </a:schemeClr>
                </a:solidFill>
              </a:rPr>
              <a:t>“AR is a fledgling but invaluable pedagogical tool, well-executed by </a:t>
            </a:r>
            <a:r>
              <a:rPr lang="en-US" sz="1800" i="1" dirty="0" err="1">
                <a:solidFill>
                  <a:schemeClr val="tx1">
                    <a:lumMod val="85000"/>
                    <a:lumOff val="15000"/>
                  </a:schemeClr>
                </a:solidFill>
              </a:rPr>
              <a:t>Aurasma</a:t>
            </a:r>
            <a:r>
              <a:rPr lang="en-US" sz="1800" i="1" dirty="0">
                <a:solidFill>
                  <a:schemeClr val="tx1">
                    <a:lumMod val="85000"/>
                    <a:lumOff val="15000"/>
                  </a:schemeClr>
                </a:solidFill>
              </a:rPr>
              <a:t>. Not only does </a:t>
            </a:r>
            <a:r>
              <a:rPr lang="en-US" sz="1800" i="1" dirty="0" err="1">
                <a:solidFill>
                  <a:schemeClr val="tx1">
                    <a:lumMod val="85000"/>
                    <a:lumOff val="15000"/>
                  </a:schemeClr>
                </a:solidFill>
              </a:rPr>
              <a:t>Aurasma</a:t>
            </a:r>
            <a:r>
              <a:rPr lang="en-US" sz="1800" i="1" dirty="0">
                <a:solidFill>
                  <a:schemeClr val="tx1">
                    <a:lumMod val="85000"/>
                    <a:lumOff val="15000"/>
                  </a:schemeClr>
                </a:solidFill>
              </a:rPr>
              <a:t> motivate students to engage in the learning process, but it adds extra dimensions to educational content in a way that cements concepts and encourages creative thinking.” (</a:t>
            </a:r>
            <a:r>
              <a:rPr lang="en-US" sz="1800" i="1" dirty="0" err="1">
                <a:solidFill>
                  <a:schemeClr val="tx1">
                    <a:lumMod val="85000"/>
                    <a:lumOff val="15000"/>
                  </a:schemeClr>
                </a:solidFill>
              </a:rPr>
              <a:t>nesloney</a:t>
            </a:r>
            <a:r>
              <a:rPr lang="en-US" sz="1800" i="1" dirty="0">
                <a:solidFill>
                  <a:schemeClr val="tx1">
                    <a:lumMod val="85000"/>
                    <a:lumOff val="15000"/>
                  </a:schemeClr>
                </a:solidFill>
              </a:rPr>
              <a:t>, T. 2013).</a:t>
            </a:r>
          </a:p>
          <a:p>
            <a:r>
              <a:rPr lang="en-US" sz="1800" dirty="0">
                <a:solidFill>
                  <a:schemeClr val="tx1">
                    <a:lumMod val="85000"/>
                    <a:lumOff val="15000"/>
                  </a:schemeClr>
                </a:solidFill>
              </a:rPr>
              <a:t>HP REVEAL allows users to engage in and create Augmented Reality experiences of their own. Educators and (more importantly) students can use this digital tool to essentially bring their learning to life (</a:t>
            </a:r>
            <a:r>
              <a:rPr lang="en-US" sz="1800" dirty="0" err="1">
                <a:solidFill>
                  <a:schemeClr val="tx1">
                    <a:lumMod val="85000"/>
                    <a:lumOff val="15000"/>
                  </a:schemeClr>
                </a:solidFill>
              </a:rPr>
              <a:t>nesloney</a:t>
            </a:r>
            <a:r>
              <a:rPr lang="en-US" sz="1800" dirty="0">
                <a:solidFill>
                  <a:schemeClr val="tx1">
                    <a:lumMod val="85000"/>
                    <a:lumOff val="15000"/>
                  </a:schemeClr>
                </a:solidFill>
              </a:rPr>
              <a:t>, T. 2013).</a:t>
            </a:r>
          </a:p>
          <a:p>
            <a:r>
              <a:rPr lang="en-US" sz="1800" dirty="0">
                <a:solidFill>
                  <a:schemeClr val="tx1">
                    <a:lumMod val="85000"/>
                    <a:lumOff val="15000"/>
                  </a:schemeClr>
                </a:solidFill>
              </a:rPr>
              <a:t>Ann Elliot’s article shared the value of augmented reality as,  “</a:t>
            </a:r>
            <a:r>
              <a:rPr lang="en-US" sz="1800" dirty="0" err="1">
                <a:solidFill>
                  <a:schemeClr val="tx1">
                    <a:lumMod val="85000"/>
                    <a:lumOff val="15000"/>
                  </a:schemeClr>
                </a:solidFill>
              </a:rPr>
              <a:t>Aurasma’s</a:t>
            </a:r>
            <a:r>
              <a:rPr lang="en-US" sz="1800" dirty="0">
                <a:solidFill>
                  <a:schemeClr val="tx1">
                    <a:lumMod val="85000"/>
                    <a:lumOff val="15000"/>
                  </a:schemeClr>
                </a:solidFill>
              </a:rPr>
              <a:t> utility stems from its ability to engage students through technology and also add new dimensions to the learning experience. We know from neurological research that the more ways a concept is learned, the more dendritic — or memory — pathways are built, making the information easier to recall.” (2014).</a:t>
            </a:r>
          </a:p>
        </p:txBody>
      </p:sp>
    </p:spTree>
    <p:extLst>
      <p:ext uri="{BB962C8B-B14F-4D97-AF65-F5344CB8AC3E}">
        <p14:creationId xmlns:p14="http://schemas.microsoft.com/office/powerpoint/2010/main" val="94728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A9C49B-76D8-4E9B-B430-D1ADF40F1CF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Rectangle 11">
            <a:extLst>
              <a:ext uri="{FF2B5EF4-FFF2-40B4-BE49-F238E27FC236}">
                <a16:creationId xmlns:a16="http://schemas.microsoft.com/office/drawing/2014/main" id="{F88A5712-2FE0-4DD4-BDC6-099EA378A05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4" name="Freeform 9">
            <a:extLst>
              <a:ext uri="{FF2B5EF4-FFF2-40B4-BE49-F238E27FC236}">
                <a16:creationId xmlns:a16="http://schemas.microsoft.com/office/drawing/2014/main" id="{448E5503-E0F8-4B94-81A3-B1FA57623E0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6" name="Rectangle 15">
            <a:extLst>
              <a:ext uri="{FF2B5EF4-FFF2-40B4-BE49-F238E27FC236}">
                <a16:creationId xmlns:a16="http://schemas.microsoft.com/office/drawing/2014/main" id="{CE54F896-85E7-4403-9E37-1B004731F8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85802" y="685800"/>
            <a:ext cx="3381946" cy="4846967"/>
          </a:xfrm>
        </p:spPr>
        <p:txBody>
          <a:bodyPr>
            <a:normAutofit/>
          </a:bodyPr>
          <a:lstStyle/>
          <a:p>
            <a:r>
              <a:rPr lang="en-US" dirty="0">
                <a:solidFill>
                  <a:srgbClr val="FFFFFF"/>
                </a:solidFill>
              </a:rPr>
              <a:t>What is </a:t>
            </a:r>
            <a:br>
              <a:rPr lang="en-US" dirty="0">
                <a:solidFill>
                  <a:srgbClr val="FFFFFF"/>
                </a:solidFill>
              </a:rPr>
            </a:br>
            <a:r>
              <a:rPr lang="en-US" dirty="0">
                <a:solidFill>
                  <a:srgbClr val="FFFFFF"/>
                </a:solidFill>
              </a:rPr>
              <a:t>HP </a:t>
            </a:r>
            <a:br>
              <a:rPr lang="en-US" dirty="0">
                <a:solidFill>
                  <a:srgbClr val="FFFFFF"/>
                </a:solidFill>
              </a:rPr>
            </a:br>
            <a:r>
              <a:rPr lang="en-US" dirty="0">
                <a:solidFill>
                  <a:srgbClr val="FFFFFF"/>
                </a:solidFill>
              </a:rPr>
              <a:t>Reveal?</a:t>
            </a:r>
          </a:p>
        </p:txBody>
      </p:sp>
      <p:graphicFrame>
        <p:nvGraphicFramePr>
          <p:cNvPr id="5" name="Content Placeholder 2">
            <a:extLst>
              <a:ext uri="{FF2B5EF4-FFF2-40B4-BE49-F238E27FC236}">
                <a16:creationId xmlns:a16="http://schemas.microsoft.com/office/drawing/2014/main" id="{8392DFD7-CD6E-4A2E-83FE-D4E4C4209BAC}"/>
              </a:ext>
            </a:extLst>
          </p:cNvPr>
          <p:cNvGraphicFramePr>
            <a:graphicFrameLocks noGrp="1"/>
          </p:cNvGraphicFramePr>
          <p:nvPr>
            <p:ph sz="quarter" idx="13"/>
            <p:extLst>
              <p:ext uri="{D42A27DB-BD31-4B8C-83A1-F6EECF244321}">
                <p14:modId xmlns:p14="http://schemas.microsoft.com/office/powerpoint/2010/main" val="2659650508"/>
              </p:ext>
            </p:extLst>
          </p:nvPr>
        </p:nvGraphicFramePr>
        <p:xfrm>
          <a:off x="5294108" y="685800"/>
          <a:ext cx="5759656" cy="48469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44200342"/>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28D430-56EA-45B9-8632-927BEBF0297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Shape 9">
            <a:extLst>
              <a:ext uri="{FF2B5EF4-FFF2-40B4-BE49-F238E27FC236}">
                <a16:creationId xmlns:a16="http://schemas.microsoft.com/office/drawing/2014/main" id="{A601F395-3079-4179-84BA-6654D9F8258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86933" y="1061660"/>
            <a:ext cx="9618133" cy="1043108"/>
          </a:xfrm>
        </p:spPr>
        <p:txBody>
          <a:bodyPr>
            <a:normAutofit/>
          </a:bodyPr>
          <a:lstStyle/>
          <a:p>
            <a:r>
              <a:rPr lang="en-US" sz="4800" dirty="0"/>
              <a:t>Personal Reflection</a:t>
            </a:r>
          </a:p>
        </p:txBody>
      </p:sp>
      <p:sp>
        <p:nvSpPr>
          <p:cNvPr id="3" name="Content Placeholder 2"/>
          <p:cNvSpPr>
            <a:spLocks noGrp="1"/>
          </p:cNvSpPr>
          <p:nvPr>
            <p:ph sz="quarter" idx="13"/>
          </p:nvPr>
        </p:nvSpPr>
        <p:spPr>
          <a:xfrm>
            <a:off x="1286933" y="2226681"/>
            <a:ext cx="9618133" cy="3586290"/>
          </a:xfrm>
        </p:spPr>
        <p:txBody>
          <a:bodyPr>
            <a:normAutofit/>
          </a:bodyPr>
          <a:lstStyle/>
          <a:p>
            <a:pPr marL="0" indent="0">
              <a:buNone/>
            </a:pPr>
            <a:r>
              <a:rPr lang="en-US" sz="1800" i="1" dirty="0">
                <a:solidFill>
                  <a:schemeClr val="tx1">
                    <a:lumMod val="85000"/>
                    <a:lumOff val="15000"/>
                  </a:schemeClr>
                </a:solidFill>
              </a:rPr>
              <a:t>Teachers are always investigating innovative methods to engage their students in the learning process and tailoring activities to meet the diverse need of their learners. This software is a great resource to improve their student’s level of technology, and provide the authentic learning experiences we want for all our students. I use this tool in my classroom with each grade level. My parents are often impressed with their child’s technology skills and the knowledge they present </a:t>
            </a:r>
            <a:r>
              <a:rPr lang="en-US" sz="1800" i="1">
                <a:solidFill>
                  <a:schemeClr val="tx1">
                    <a:lumMod val="85000"/>
                    <a:lumOff val="15000"/>
                  </a:schemeClr>
                </a:solidFill>
              </a:rPr>
              <a:t>through their auras.</a:t>
            </a:r>
            <a:endParaRPr lang="en-US" sz="1800" i="1" dirty="0">
              <a:solidFill>
                <a:schemeClr val="tx1">
                  <a:lumMod val="85000"/>
                  <a:lumOff val="15000"/>
                </a:schemeClr>
              </a:solidFill>
            </a:endParaRPr>
          </a:p>
        </p:txBody>
      </p:sp>
    </p:spTree>
    <p:extLst>
      <p:ext uri="{BB962C8B-B14F-4D97-AF65-F5344CB8AC3E}">
        <p14:creationId xmlns:p14="http://schemas.microsoft.com/office/powerpoint/2010/main" val="203475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28D430-56EA-45B9-8632-927BEBF0297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Shape 9">
            <a:extLst>
              <a:ext uri="{FF2B5EF4-FFF2-40B4-BE49-F238E27FC236}">
                <a16:creationId xmlns:a16="http://schemas.microsoft.com/office/drawing/2014/main" id="{A601F395-3079-4179-84BA-6654D9F8258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86933" y="1061660"/>
            <a:ext cx="9618133" cy="1043108"/>
          </a:xfrm>
        </p:spPr>
        <p:txBody>
          <a:bodyPr>
            <a:normAutofit/>
          </a:bodyPr>
          <a:lstStyle/>
          <a:p>
            <a:r>
              <a:rPr lang="en-US" sz="4800" dirty="0"/>
              <a:t>Works cited</a:t>
            </a:r>
          </a:p>
        </p:txBody>
      </p:sp>
      <p:sp>
        <p:nvSpPr>
          <p:cNvPr id="3" name="Content Placeholder 2"/>
          <p:cNvSpPr>
            <a:spLocks noGrp="1"/>
          </p:cNvSpPr>
          <p:nvPr>
            <p:ph sz="quarter" idx="13"/>
          </p:nvPr>
        </p:nvSpPr>
        <p:spPr>
          <a:xfrm>
            <a:off x="1286933" y="2226681"/>
            <a:ext cx="9618133" cy="3586290"/>
          </a:xfrm>
        </p:spPr>
        <p:txBody>
          <a:bodyPr>
            <a:normAutofit/>
          </a:bodyPr>
          <a:lstStyle/>
          <a:p>
            <a:r>
              <a:rPr lang="en-US" sz="1800" dirty="0">
                <a:solidFill>
                  <a:schemeClr val="tx1">
                    <a:lumMod val="85000"/>
                    <a:lumOff val="15000"/>
                  </a:schemeClr>
                </a:solidFill>
              </a:rPr>
              <a:t>Are you a teacher? Guidance for teachers and other educators getting started with </a:t>
            </a:r>
            <a:r>
              <a:rPr lang="en-US" sz="1800" dirty="0" err="1">
                <a:solidFill>
                  <a:schemeClr val="tx1">
                    <a:lumMod val="85000"/>
                    <a:lumOff val="15000"/>
                  </a:schemeClr>
                </a:solidFill>
              </a:rPr>
              <a:t>Aurasma</a:t>
            </a:r>
            <a:r>
              <a:rPr lang="en-US" sz="1800" dirty="0">
                <a:solidFill>
                  <a:schemeClr val="tx1">
                    <a:lumMod val="85000"/>
                    <a:lumOff val="15000"/>
                  </a:schemeClr>
                </a:solidFill>
              </a:rPr>
              <a:t>. (</a:t>
            </a:r>
            <a:r>
              <a:rPr lang="en-US" sz="1800" dirty="0" err="1">
                <a:solidFill>
                  <a:schemeClr val="tx1">
                    <a:lumMod val="85000"/>
                    <a:lumOff val="15000"/>
                  </a:schemeClr>
                </a:solidFill>
              </a:rPr>
              <a:t>n.d.</a:t>
            </a:r>
            <a:r>
              <a:rPr lang="en-US" sz="1800" dirty="0">
                <a:solidFill>
                  <a:schemeClr val="tx1">
                    <a:lumMod val="85000"/>
                    <a:lumOff val="15000"/>
                  </a:schemeClr>
                </a:solidFill>
              </a:rPr>
              <a:t>). Retrieved April 06, 2018, from </a:t>
            </a:r>
            <a:r>
              <a:rPr lang="en-US" sz="1800" dirty="0">
                <a:solidFill>
                  <a:schemeClr val="tx1">
                    <a:lumMod val="85000"/>
                    <a:lumOff val="15000"/>
                  </a:schemeClr>
                </a:solidFill>
                <a:hlinkClick r:id="rId4"/>
              </a:rPr>
              <a:t>https://aurasma.zendesk.com/hc/en-us/articles/206292695-Are-you-a-teacher-Guidance-for-teachers-and-other-educators-getting-started-with-Aurasma</a:t>
            </a:r>
            <a:r>
              <a:rPr lang="en-US" sz="1800" dirty="0">
                <a:solidFill>
                  <a:schemeClr val="tx1">
                    <a:lumMod val="85000"/>
                    <a:lumOff val="15000"/>
                  </a:schemeClr>
                </a:solidFill>
              </a:rPr>
              <a:t> </a:t>
            </a:r>
          </a:p>
          <a:p>
            <a:r>
              <a:rPr lang="en-US" sz="1800" dirty="0">
                <a:solidFill>
                  <a:schemeClr val="tx1">
                    <a:lumMod val="85000"/>
                    <a:lumOff val="15000"/>
                  </a:schemeClr>
                </a:solidFill>
              </a:rPr>
              <a:t>Elliot, A. (2014, November 11). </a:t>
            </a:r>
            <a:r>
              <a:rPr lang="en-US" sz="1800" dirty="0" err="1">
                <a:solidFill>
                  <a:schemeClr val="tx1">
                    <a:lumMod val="85000"/>
                    <a:lumOff val="15000"/>
                  </a:schemeClr>
                </a:solidFill>
              </a:rPr>
              <a:t>Aurasma</a:t>
            </a:r>
            <a:r>
              <a:rPr lang="en-US" sz="1800" dirty="0">
                <a:solidFill>
                  <a:schemeClr val="tx1">
                    <a:lumMod val="85000"/>
                    <a:lumOff val="15000"/>
                  </a:schemeClr>
                </a:solidFill>
              </a:rPr>
              <a:t>: Augmented Reality for Your Classroom. Retrieved April 07, 2018, from </a:t>
            </a:r>
            <a:r>
              <a:rPr lang="en-US" sz="1800" dirty="0">
                <a:solidFill>
                  <a:schemeClr val="tx1">
                    <a:lumMod val="85000"/>
                    <a:lumOff val="15000"/>
                  </a:schemeClr>
                </a:solidFill>
                <a:hlinkClick r:id="rId5"/>
              </a:rPr>
              <a:t>http://www.edudemic.com/aurasma-for-your-classroom/</a:t>
            </a:r>
            <a:r>
              <a:rPr lang="en-US" sz="1800" dirty="0">
                <a:solidFill>
                  <a:schemeClr val="tx1">
                    <a:lumMod val="85000"/>
                    <a:lumOff val="15000"/>
                  </a:schemeClr>
                </a:solidFill>
              </a:rPr>
              <a:t> </a:t>
            </a:r>
          </a:p>
          <a:p>
            <a:r>
              <a:rPr lang="en-US" sz="1800" dirty="0" err="1">
                <a:solidFill>
                  <a:schemeClr val="tx1">
                    <a:lumMod val="85000"/>
                    <a:lumOff val="15000"/>
                  </a:schemeClr>
                </a:solidFill>
              </a:rPr>
              <a:t>Nesloney</a:t>
            </a:r>
            <a:r>
              <a:rPr lang="en-US" sz="1800" dirty="0">
                <a:solidFill>
                  <a:schemeClr val="tx1">
                    <a:lumMod val="85000"/>
                    <a:lumOff val="15000"/>
                  </a:schemeClr>
                </a:solidFill>
              </a:rPr>
              <a:t>, T. (2013, November 04). Augmented Reality Brings New Dimensions to Learning.   Retrieved April 07, 2018, from </a:t>
            </a:r>
            <a:r>
              <a:rPr lang="en-US" sz="1800" dirty="0">
                <a:solidFill>
                  <a:schemeClr val="tx1">
                    <a:lumMod val="85000"/>
                    <a:lumOff val="15000"/>
                  </a:schemeClr>
                </a:solidFill>
                <a:hlinkClick r:id="rId6"/>
              </a:rPr>
              <a:t>https://www.edutopia.org/blog/augmented-reality-new-dimensions-learning-drew-minock</a:t>
            </a:r>
            <a:r>
              <a:rPr lang="en-US" sz="1800" dirty="0">
                <a:solidFill>
                  <a:schemeClr val="tx1">
                    <a:lumMod val="85000"/>
                    <a:lumOff val="15000"/>
                  </a:schemeClr>
                </a:solidFill>
              </a:rPr>
              <a:t> </a:t>
            </a:r>
          </a:p>
        </p:txBody>
      </p:sp>
    </p:spTree>
    <p:extLst>
      <p:ext uri="{BB962C8B-B14F-4D97-AF65-F5344CB8AC3E}">
        <p14:creationId xmlns:p14="http://schemas.microsoft.com/office/powerpoint/2010/main" val="1781129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A8CDCA-EC58-40B4-9F17-A7B613A32F58}"/>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11">
            <a:extLst>
              <a:ext uri="{FF2B5EF4-FFF2-40B4-BE49-F238E27FC236}">
                <a16:creationId xmlns:a16="http://schemas.microsoft.com/office/drawing/2014/main" id="{DBC44137-B240-488D-B88F-9D266FACAA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2" name="Freeform 13">
            <a:extLst>
              <a:ext uri="{FF2B5EF4-FFF2-40B4-BE49-F238E27FC236}">
                <a16:creationId xmlns:a16="http://schemas.microsoft.com/office/drawing/2014/main" id="{70FFA344-365C-4944-848F-8B966C3356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4" name="Freeform 25">
            <a:extLst>
              <a:ext uri="{FF2B5EF4-FFF2-40B4-BE49-F238E27FC236}">
                <a16:creationId xmlns:a16="http://schemas.microsoft.com/office/drawing/2014/main" id="{D73EBEE6-2E8A-47F3-ADCA-5C0A95C363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6" name="Freeform 14">
            <a:extLst>
              <a:ext uri="{FF2B5EF4-FFF2-40B4-BE49-F238E27FC236}">
                <a16:creationId xmlns:a16="http://schemas.microsoft.com/office/drawing/2014/main" id="{47525714-3E1C-46F0-A17D-D3BE3D221F0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8" name="5-Point Star 24">
            <a:extLst>
              <a:ext uri="{FF2B5EF4-FFF2-40B4-BE49-F238E27FC236}">
                <a16:creationId xmlns:a16="http://schemas.microsoft.com/office/drawing/2014/main" id="{B178D758-A5E1-416F-9966-F71730470AE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0" name="Picture 19">
            <a:extLst>
              <a:ext uri="{FF2B5EF4-FFF2-40B4-BE49-F238E27FC236}">
                <a16:creationId xmlns:a16="http://schemas.microsoft.com/office/drawing/2014/main" id="{BB28D430-56EA-45B9-8632-927BEBF0297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2" name="Freeform: Shape 21">
            <a:extLst>
              <a:ext uri="{FF2B5EF4-FFF2-40B4-BE49-F238E27FC236}">
                <a16:creationId xmlns:a16="http://schemas.microsoft.com/office/drawing/2014/main" id="{A601F395-3079-4179-84BA-6654D9F8258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4" name="5-Point Star 24">
            <a:extLst>
              <a:ext uri="{FF2B5EF4-FFF2-40B4-BE49-F238E27FC236}">
                <a16:creationId xmlns:a16="http://schemas.microsoft.com/office/drawing/2014/main" id="{B15DEAD7-09E6-42D9-9D03-43E6EA3E056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9678" y="3748085"/>
            <a:ext cx="252644" cy="252644"/>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18407" y="1044250"/>
            <a:ext cx="9841575" cy="2646007"/>
          </a:xfrm>
        </p:spPr>
        <p:txBody>
          <a:bodyPr vert="horz" lIns="91440" tIns="45720" rIns="91440" bIns="45720" rtlCol="0" anchor="b">
            <a:normAutofit/>
          </a:bodyPr>
          <a:lstStyle/>
          <a:p>
            <a:r>
              <a:rPr lang="en-US" sz="4800" dirty="0"/>
              <a:t>How does HP reveal work?</a:t>
            </a:r>
            <a:br>
              <a:rPr lang="en-US" sz="4800" dirty="0"/>
            </a:br>
            <a:br>
              <a:rPr lang="en-US" sz="4800" dirty="0"/>
            </a:br>
            <a:r>
              <a:rPr lang="en-US" sz="2800" dirty="0"/>
              <a:t>Click on the video for a demonstration of Hp Reveal</a:t>
            </a:r>
            <a:br>
              <a:rPr lang="en-US" sz="4800" dirty="0"/>
            </a:br>
            <a:endParaRPr lang="en-US" dirty="0"/>
          </a:p>
        </p:txBody>
      </p:sp>
      <p:pic>
        <p:nvPicPr>
          <p:cNvPr id="4" name="ts4y0Vd_jAM"/>
          <p:cNvPicPr>
            <a:picLocks noRot="1" noChangeAspect="1"/>
          </p:cNvPicPr>
          <p:nvPr>
            <a:videoFile r:link="rId1"/>
          </p:nvPr>
        </p:nvPicPr>
        <p:blipFill>
          <a:blip r:embed="rId5"/>
          <a:stretch>
            <a:fillRect/>
          </a:stretch>
        </p:blipFill>
        <p:spPr>
          <a:xfrm>
            <a:off x="3809999" y="3578523"/>
            <a:ext cx="4572000" cy="2571750"/>
          </a:xfrm>
          <a:prstGeom prst="rect">
            <a:avLst/>
          </a:prstGeom>
        </p:spPr>
      </p:pic>
    </p:spTree>
    <p:extLst>
      <p:ext uri="{BB962C8B-B14F-4D97-AF65-F5344CB8AC3E}">
        <p14:creationId xmlns:p14="http://schemas.microsoft.com/office/powerpoint/2010/main" val="354554854"/>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B28D430-56EA-45B9-8632-927BEBF0297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42" name="Freeform: Shape 21">
            <a:extLst>
              <a:ext uri="{FF2B5EF4-FFF2-40B4-BE49-F238E27FC236}">
                <a16:creationId xmlns:a16="http://schemas.microsoft.com/office/drawing/2014/main" id="{A601F395-3079-4179-84BA-6654D9F8258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87896" y="1061660"/>
            <a:ext cx="10402955" cy="1043108"/>
          </a:xfrm>
        </p:spPr>
        <p:txBody>
          <a:bodyPr>
            <a:noAutofit/>
          </a:bodyPr>
          <a:lstStyle/>
          <a:p>
            <a:r>
              <a:rPr lang="en-US" sz="4000" dirty="0"/>
              <a:t>Cobb County’s Technology Vision &amp; Objectives</a:t>
            </a:r>
          </a:p>
        </p:txBody>
      </p:sp>
      <p:sp>
        <p:nvSpPr>
          <p:cNvPr id="3" name="Content Placeholder 2"/>
          <p:cNvSpPr>
            <a:spLocks noGrp="1"/>
          </p:cNvSpPr>
          <p:nvPr>
            <p:ph sz="quarter" idx="13"/>
          </p:nvPr>
        </p:nvSpPr>
        <p:spPr>
          <a:xfrm>
            <a:off x="1286933" y="2226680"/>
            <a:ext cx="9618133" cy="3789807"/>
          </a:xfrm>
        </p:spPr>
        <p:txBody>
          <a:bodyPr>
            <a:normAutofit lnSpcReduction="10000"/>
          </a:bodyPr>
          <a:lstStyle/>
          <a:p>
            <a:pPr marL="0" indent="0">
              <a:buNone/>
            </a:pPr>
            <a:r>
              <a:rPr lang="en-US" dirty="0">
                <a:solidFill>
                  <a:schemeClr val="tx1">
                    <a:lumMod val="85000"/>
                    <a:lumOff val="15000"/>
                  </a:schemeClr>
                </a:solidFill>
              </a:rPr>
              <a:t>Our </a:t>
            </a:r>
            <a:r>
              <a:rPr lang="en-US" u="sng" dirty="0">
                <a:solidFill>
                  <a:schemeClr val="tx1">
                    <a:lumMod val="85000"/>
                    <a:lumOff val="15000"/>
                  </a:schemeClr>
                </a:solidFill>
              </a:rPr>
              <a:t>Vision</a:t>
            </a:r>
            <a:r>
              <a:rPr lang="en-US" dirty="0">
                <a:solidFill>
                  <a:schemeClr val="tx1">
                    <a:lumMod val="85000"/>
                    <a:lumOff val="15000"/>
                  </a:schemeClr>
                </a:solidFill>
              </a:rPr>
              <a:t> is to prepare digital age learners for success in a global and ever-changing society.</a:t>
            </a:r>
          </a:p>
          <a:p>
            <a:pPr marL="0" indent="0">
              <a:buNone/>
            </a:pPr>
            <a:endParaRPr lang="en-US" sz="1800" dirty="0">
              <a:solidFill>
                <a:schemeClr val="tx1">
                  <a:lumMod val="85000"/>
                  <a:lumOff val="15000"/>
                </a:schemeClr>
              </a:solidFill>
            </a:endParaRPr>
          </a:p>
          <a:p>
            <a:pPr marL="0" indent="0">
              <a:buNone/>
            </a:pPr>
            <a:r>
              <a:rPr lang="en-US" u="sng" dirty="0">
                <a:solidFill>
                  <a:schemeClr val="tx1">
                    <a:lumMod val="85000"/>
                    <a:lumOff val="15000"/>
                  </a:schemeClr>
                </a:solidFill>
              </a:rPr>
              <a:t>Technology Objectives</a:t>
            </a:r>
          </a:p>
          <a:p>
            <a:r>
              <a:rPr lang="en-US" dirty="0">
                <a:solidFill>
                  <a:schemeClr val="tx1">
                    <a:lumMod val="85000"/>
                    <a:lumOff val="15000"/>
                  </a:schemeClr>
                </a:solidFill>
              </a:rPr>
              <a:t>Leverage technology to transform traditional classrooms into digital age classrooms.</a:t>
            </a:r>
          </a:p>
          <a:p>
            <a:r>
              <a:rPr lang="en-US" dirty="0">
                <a:solidFill>
                  <a:schemeClr val="tx1">
                    <a:lumMod val="85000"/>
                    <a:lumOff val="15000"/>
                  </a:schemeClr>
                </a:solidFill>
              </a:rPr>
              <a:t>Create and support effective and ethical digital age learning environments.</a:t>
            </a:r>
          </a:p>
          <a:p>
            <a:r>
              <a:rPr lang="en-US" dirty="0">
                <a:solidFill>
                  <a:schemeClr val="tx1">
                    <a:lumMod val="85000"/>
                    <a:lumOff val="15000"/>
                  </a:schemeClr>
                </a:solidFill>
              </a:rPr>
              <a:t>Empower digital-age learners, teachers, and administrators to use technology tools to enhance rigorous, relevant, and engaging learning experiences.</a:t>
            </a:r>
          </a:p>
        </p:txBody>
      </p:sp>
    </p:spTree>
    <p:extLst>
      <p:ext uri="{BB962C8B-B14F-4D97-AF65-F5344CB8AC3E}">
        <p14:creationId xmlns:p14="http://schemas.microsoft.com/office/powerpoint/2010/main" val="131145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28D430-56EA-45B9-8632-927BEBF0297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Shape 9">
            <a:extLst>
              <a:ext uri="{FF2B5EF4-FFF2-40B4-BE49-F238E27FC236}">
                <a16:creationId xmlns:a16="http://schemas.microsoft.com/office/drawing/2014/main" id="{A601F395-3079-4179-84BA-6654D9F8258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86933" y="1061660"/>
            <a:ext cx="9618133" cy="1043108"/>
          </a:xfrm>
        </p:spPr>
        <p:txBody>
          <a:bodyPr>
            <a:normAutofit/>
          </a:bodyPr>
          <a:lstStyle/>
          <a:p>
            <a:r>
              <a:rPr lang="en-US" sz="3400" dirty="0"/>
              <a:t>How does HP Reveal support our technology vision?</a:t>
            </a:r>
          </a:p>
        </p:txBody>
      </p:sp>
      <p:sp>
        <p:nvSpPr>
          <p:cNvPr id="3" name="Content Placeholder 2"/>
          <p:cNvSpPr>
            <a:spLocks noGrp="1"/>
          </p:cNvSpPr>
          <p:nvPr>
            <p:ph sz="quarter" idx="13"/>
          </p:nvPr>
        </p:nvSpPr>
        <p:spPr>
          <a:xfrm>
            <a:off x="1286933" y="2226681"/>
            <a:ext cx="9618133" cy="3586290"/>
          </a:xfrm>
        </p:spPr>
        <p:txBody>
          <a:bodyPr>
            <a:normAutofit/>
          </a:bodyPr>
          <a:lstStyle/>
          <a:p>
            <a:pPr>
              <a:lnSpc>
                <a:spcPct val="110000"/>
              </a:lnSpc>
            </a:pPr>
            <a:r>
              <a:rPr lang="en-US" sz="1800" dirty="0">
                <a:solidFill>
                  <a:schemeClr val="tx1">
                    <a:lumMod val="85000"/>
                    <a:lumOff val="15000"/>
                  </a:schemeClr>
                </a:solidFill>
              </a:rPr>
              <a:t>The ISTE standards are easily applied to this software</a:t>
            </a:r>
          </a:p>
          <a:p>
            <a:pPr>
              <a:lnSpc>
                <a:spcPct val="110000"/>
              </a:lnSpc>
            </a:pPr>
            <a:r>
              <a:rPr lang="en-US" sz="1800" dirty="0">
                <a:solidFill>
                  <a:schemeClr val="tx1">
                    <a:lumMod val="85000"/>
                    <a:lumOff val="15000"/>
                  </a:schemeClr>
                </a:solidFill>
              </a:rPr>
              <a:t>Students can use this software to set personal learning goals with technology through all content areas giving them ownership of their learning</a:t>
            </a:r>
          </a:p>
          <a:p>
            <a:pPr>
              <a:lnSpc>
                <a:spcPct val="110000"/>
              </a:lnSpc>
            </a:pPr>
            <a:r>
              <a:rPr lang="en-US" sz="1800" dirty="0">
                <a:solidFill>
                  <a:schemeClr val="tx1">
                    <a:lumMod val="85000"/>
                    <a:lumOff val="15000"/>
                  </a:schemeClr>
                </a:solidFill>
              </a:rPr>
              <a:t>With Hp reveal, students can customize and improve their learning of digital resources as well as build digital citizenship</a:t>
            </a:r>
          </a:p>
          <a:p>
            <a:pPr>
              <a:lnSpc>
                <a:spcPct val="110000"/>
              </a:lnSpc>
            </a:pPr>
            <a:r>
              <a:rPr lang="en-US" sz="1800" dirty="0">
                <a:solidFill>
                  <a:schemeClr val="tx1">
                    <a:lumMod val="85000"/>
                    <a:lumOff val="15000"/>
                  </a:schemeClr>
                </a:solidFill>
              </a:rPr>
              <a:t>Hp reveal allows students to use a variety of digital resources building their technical skills.</a:t>
            </a:r>
          </a:p>
          <a:p>
            <a:pPr>
              <a:lnSpc>
                <a:spcPct val="110000"/>
              </a:lnSpc>
            </a:pPr>
            <a:r>
              <a:rPr lang="en-US" sz="1800" dirty="0">
                <a:solidFill>
                  <a:schemeClr val="tx1">
                    <a:lumMod val="85000"/>
                    <a:lumOff val="15000"/>
                  </a:schemeClr>
                </a:solidFill>
              </a:rPr>
              <a:t>Hp reveal allows students to demonstrate a clear understanding of connections across content areas.</a:t>
            </a:r>
          </a:p>
        </p:txBody>
      </p:sp>
    </p:spTree>
    <p:extLst>
      <p:ext uri="{BB962C8B-B14F-4D97-AF65-F5344CB8AC3E}">
        <p14:creationId xmlns:p14="http://schemas.microsoft.com/office/powerpoint/2010/main" val="131384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28D430-56EA-45B9-8632-927BEBF0297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Shape 9">
            <a:extLst>
              <a:ext uri="{FF2B5EF4-FFF2-40B4-BE49-F238E27FC236}">
                <a16:creationId xmlns:a16="http://schemas.microsoft.com/office/drawing/2014/main" id="{A601F395-3079-4179-84BA-6654D9F8258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86933" y="1061660"/>
            <a:ext cx="9618133" cy="1043108"/>
          </a:xfrm>
        </p:spPr>
        <p:txBody>
          <a:bodyPr>
            <a:normAutofit/>
          </a:bodyPr>
          <a:lstStyle/>
          <a:p>
            <a:r>
              <a:rPr lang="en-US" sz="3400" dirty="0"/>
              <a:t>More on How HP Reveal supports our technology vision.</a:t>
            </a:r>
          </a:p>
        </p:txBody>
      </p:sp>
      <p:sp>
        <p:nvSpPr>
          <p:cNvPr id="3" name="Content Placeholder 2"/>
          <p:cNvSpPr>
            <a:spLocks noGrp="1"/>
          </p:cNvSpPr>
          <p:nvPr>
            <p:ph sz="quarter" idx="13"/>
          </p:nvPr>
        </p:nvSpPr>
        <p:spPr>
          <a:xfrm>
            <a:off x="1286933" y="2226681"/>
            <a:ext cx="9618133" cy="3586290"/>
          </a:xfrm>
        </p:spPr>
        <p:txBody>
          <a:bodyPr>
            <a:normAutofit/>
          </a:bodyPr>
          <a:lstStyle/>
          <a:p>
            <a:r>
              <a:rPr lang="en-US" sz="1800" dirty="0">
                <a:solidFill>
                  <a:schemeClr val="tx1">
                    <a:lumMod val="85000"/>
                    <a:lumOff val="15000"/>
                  </a:schemeClr>
                </a:solidFill>
              </a:rPr>
              <a:t>Students use Hp reveal to connect with learners from a variety of cultures and backgrounds, engaging with them in ways that expand their mutual understanding and learning.</a:t>
            </a:r>
          </a:p>
          <a:p>
            <a:r>
              <a:rPr lang="en-US" sz="1800" dirty="0">
                <a:solidFill>
                  <a:schemeClr val="tx1">
                    <a:lumMod val="85000"/>
                    <a:lumOff val="15000"/>
                  </a:schemeClr>
                </a:solidFill>
              </a:rPr>
              <a:t>Teachers may differentiate the Auras to promote a better understanding of the skill being taught.</a:t>
            </a:r>
          </a:p>
          <a:p>
            <a:r>
              <a:rPr lang="en-US" sz="1800" dirty="0">
                <a:solidFill>
                  <a:schemeClr val="tx1">
                    <a:lumMod val="85000"/>
                    <a:lumOff val="15000"/>
                  </a:schemeClr>
                </a:solidFill>
              </a:rPr>
              <a:t>Students can also use this digital tool to plan and manage a thorough design process using technology and promoting an authentic learning experience.</a:t>
            </a:r>
          </a:p>
          <a:p>
            <a:r>
              <a:rPr lang="en-US" sz="1800" dirty="0">
                <a:solidFill>
                  <a:schemeClr val="tx1">
                    <a:lumMod val="85000"/>
                    <a:lumOff val="15000"/>
                  </a:schemeClr>
                </a:solidFill>
              </a:rPr>
              <a:t>Students publish and present specific content that customizes the message for their intended audiences.</a:t>
            </a:r>
          </a:p>
        </p:txBody>
      </p:sp>
    </p:spTree>
    <p:extLst>
      <p:ext uri="{BB962C8B-B14F-4D97-AF65-F5344CB8AC3E}">
        <p14:creationId xmlns:p14="http://schemas.microsoft.com/office/powerpoint/2010/main" val="183377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28D430-56EA-45B9-8632-927BEBF0297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Shape 9">
            <a:extLst>
              <a:ext uri="{FF2B5EF4-FFF2-40B4-BE49-F238E27FC236}">
                <a16:creationId xmlns:a16="http://schemas.microsoft.com/office/drawing/2014/main" id="{A601F395-3079-4179-84BA-6654D9F8258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86933" y="1061660"/>
            <a:ext cx="9618133" cy="1043108"/>
          </a:xfrm>
        </p:spPr>
        <p:txBody>
          <a:bodyPr>
            <a:normAutofit/>
          </a:bodyPr>
          <a:lstStyle/>
          <a:p>
            <a:pPr algn="ctr"/>
            <a:r>
              <a:rPr lang="en-US" sz="4800" dirty="0"/>
              <a:t>The Key benefits of using Hp reveal</a:t>
            </a:r>
          </a:p>
        </p:txBody>
      </p:sp>
      <p:sp>
        <p:nvSpPr>
          <p:cNvPr id="3" name="Content Placeholder 2"/>
          <p:cNvSpPr>
            <a:spLocks noGrp="1"/>
          </p:cNvSpPr>
          <p:nvPr>
            <p:ph sz="quarter" idx="13"/>
          </p:nvPr>
        </p:nvSpPr>
        <p:spPr>
          <a:xfrm>
            <a:off x="1286933" y="2226681"/>
            <a:ext cx="9618133" cy="3586290"/>
          </a:xfrm>
        </p:spPr>
        <p:txBody>
          <a:bodyPr>
            <a:normAutofit/>
          </a:bodyPr>
          <a:lstStyle/>
          <a:p>
            <a:r>
              <a:rPr lang="en-US" sz="1800" dirty="0">
                <a:solidFill>
                  <a:schemeClr val="tx1">
                    <a:lumMod val="85000"/>
                    <a:lumOff val="15000"/>
                  </a:schemeClr>
                </a:solidFill>
              </a:rPr>
              <a:t>Is can easily be differentiated and extended for students to learn at their own personal strengths and learning style.</a:t>
            </a:r>
          </a:p>
          <a:p>
            <a:r>
              <a:rPr lang="en-US" sz="1800" dirty="0">
                <a:solidFill>
                  <a:schemeClr val="tx1">
                    <a:lumMod val="85000"/>
                    <a:lumOff val="15000"/>
                  </a:schemeClr>
                </a:solidFill>
              </a:rPr>
              <a:t>This is an excellent project based learning tool, giving students the freedom to choose their own design process.</a:t>
            </a:r>
          </a:p>
          <a:p>
            <a:r>
              <a:rPr lang="en-US" sz="1800" dirty="0">
                <a:solidFill>
                  <a:schemeClr val="tx1">
                    <a:lumMod val="85000"/>
                    <a:lumOff val="15000"/>
                  </a:schemeClr>
                </a:solidFill>
              </a:rPr>
              <a:t> the design process integrates many technical tools ranging from pictures (still images), essays,  self-created videos, or researched videos.</a:t>
            </a:r>
          </a:p>
          <a:p>
            <a:r>
              <a:rPr lang="en-US" sz="1800" dirty="0">
                <a:solidFill>
                  <a:schemeClr val="tx1">
                    <a:lumMod val="85000"/>
                    <a:lumOff val="15000"/>
                  </a:schemeClr>
                </a:solidFill>
              </a:rPr>
              <a:t>Students have ownership of their learning and establish their own time line for completion. </a:t>
            </a:r>
          </a:p>
        </p:txBody>
      </p:sp>
    </p:spTree>
    <p:extLst>
      <p:ext uri="{BB962C8B-B14F-4D97-AF65-F5344CB8AC3E}">
        <p14:creationId xmlns:p14="http://schemas.microsoft.com/office/powerpoint/2010/main" val="114098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28D430-56EA-45B9-8632-927BEBF0297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Shape 9">
            <a:extLst>
              <a:ext uri="{FF2B5EF4-FFF2-40B4-BE49-F238E27FC236}">
                <a16:creationId xmlns:a16="http://schemas.microsoft.com/office/drawing/2014/main" id="{A601F395-3079-4179-84BA-6654D9F8258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86933" y="1061660"/>
            <a:ext cx="9618133" cy="1043108"/>
          </a:xfrm>
        </p:spPr>
        <p:txBody>
          <a:bodyPr>
            <a:normAutofit/>
          </a:bodyPr>
          <a:lstStyle/>
          <a:p>
            <a:r>
              <a:rPr lang="en-US" sz="4800" dirty="0"/>
              <a:t>more Key benefits</a:t>
            </a:r>
          </a:p>
        </p:txBody>
      </p:sp>
      <p:sp>
        <p:nvSpPr>
          <p:cNvPr id="3" name="Content Placeholder 2"/>
          <p:cNvSpPr>
            <a:spLocks noGrp="1"/>
          </p:cNvSpPr>
          <p:nvPr>
            <p:ph sz="quarter" idx="13"/>
          </p:nvPr>
        </p:nvSpPr>
        <p:spPr>
          <a:xfrm>
            <a:off x="1286933" y="2226681"/>
            <a:ext cx="9618133" cy="3586290"/>
          </a:xfrm>
        </p:spPr>
        <p:txBody>
          <a:bodyPr>
            <a:normAutofit/>
          </a:bodyPr>
          <a:lstStyle/>
          <a:p>
            <a:r>
              <a:rPr lang="en-US" sz="1800" dirty="0">
                <a:solidFill>
                  <a:schemeClr val="tx1">
                    <a:lumMod val="85000"/>
                    <a:lumOff val="15000"/>
                  </a:schemeClr>
                </a:solidFill>
              </a:rPr>
              <a:t>This software reaches our English language learners at Addison elementary.</a:t>
            </a:r>
          </a:p>
          <a:p>
            <a:r>
              <a:rPr lang="en-US" sz="1800" dirty="0" err="1">
                <a:solidFill>
                  <a:schemeClr val="tx1">
                    <a:lumMod val="85000"/>
                    <a:lumOff val="15000"/>
                  </a:schemeClr>
                </a:solidFill>
              </a:rPr>
              <a:t>Hp</a:t>
            </a:r>
            <a:r>
              <a:rPr lang="en-US" sz="1800" dirty="0">
                <a:solidFill>
                  <a:schemeClr val="tx1">
                    <a:lumMod val="85000"/>
                    <a:lumOff val="15000"/>
                  </a:schemeClr>
                </a:solidFill>
              </a:rPr>
              <a:t> reveal is not limited to just one language, It supports a variety of different Languages: English (United Kingdom), English (United States), French, Spanish (Spain), Spanish (Latin America), Portuguese, Japanese, and Chinese. </a:t>
            </a:r>
          </a:p>
          <a:p>
            <a:r>
              <a:rPr lang="en-US" sz="1800" dirty="0">
                <a:solidFill>
                  <a:schemeClr val="tx1">
                    <a:lumMod val="85000"/>
                    <a:lumOff val="15000"/>
                  </a:schemeClr>
                </a:solidFill>
              </a:rPr>
              <a:t>Teachers can address higher order thinking skills with their students by having them answer level two and three type questions on their auras (the </a:t>
            </a:r>
            <a:r>
              <a:rPr lang="en-US" sz="1800" dirty="0" err="1">
                <a:solidFill>
                  <a:schemeClr val="tx1">
                    <a:lumMod val="85000"/>
                    <a:lumOff val="15000"/>
                  </a:schemeClr>
                </a:solidFill>
              </a:rPr>
              <a:t>hows</a:t>
            </a:r>
            <a:r>
              <a:rPr lang="en-US" sz="1800" dirty="0">
                <a:solidFill>
                  <a:schemeClr val="tx1">
                    <a:lumMod val="85000"/>
                    <a:lumOff val="15000"/>
                  </a:schemeClr>
                </a:solidFill>
              </a:rPr>
              <a:t> &amp; whys).</a:t>
            </a:r>
          </a:p>
          <a:p>
            <a:endParaRPr lang="en-US" sz="1800" dirty="0">
              <a:solidFill>
                <a:schemeClr val="tx1">
                  <a:lumMod val="85000"/>
                  <a:lumOff val="15000"/>
                </a:schemeClr>
              </a:solidFill>
            </a:endParaRPr>
          </a:p>
        </p:txBody>
      </p:sp>
    </p:spTree>
    <p:extLst>
      <p:ext uri="{BB962C8B-B14F-4D97-AF65-F5344CB8AC3E}">
        <p14:creationId xmlns:p14="http://schemas.microsoft.com/office/powerpoint/2010/main" val="34664233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extLst/>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28D430-56EA-45B9-8632-927BEBF0297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Shape 9">
            <a:extLst>
              <a:ext uri="{FF2B5EF4-FFF2-40B4-BE49-F238E27FC236}">
                <a16:creationId xmlns:a16="http://schemas.microsoft.com/office/drawing/2014/main" id="{A601F395-3079-4179-84BA-6654D9F8258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86933" y="1061660"/>
            <a:ext cx="9897902" cy="1043108"/>
          </a:xfrm>
        </p:spPr>
        <p:txBody>
          <a:bodyPr>
            <a:noAutofit/>
          </a:bodyPr>
          <a:lstStyle/>
          <a:p>
            <a:r>
              <a:rPr lang="en-US" sz="4000" dirty="0"/>
              <a:t>Targeted population</a:t>
            </a:r>
          </a:p>
        </p:txBody>
      </p:sp>
      <p:sp>
        <p:nvSpPr>
          <p:cNvPr id="3" name="Content Placeholder 2"/>
          <p:cNvSpPr>
            <a:spLocks noGrp="1"/>
          </p:cNvSpPr>
          <p:nvPr>
            <p:ph sz="quarter" idx="13"/>
          </p:nvPr>
        </p:nvSpPr>
        <p:spPr>
          <a:xfrm>
            <a:off x="1286933" y="2226681"/>
            <a:ext cx="9618133" cy="3586290"/>
          </a:xfrm>
        </p:spPr>
        <p:txBody>
          <a:bodyPr>
            <a:normAutofit/>
          </a:bodyPr>
          <a:lstStyle/>
          <a:p>
            <a:r>
              <a:rPr lang="en-US" sz="1800" dirty="0">
                <a:solidFill>
                  <a:schemeClr val="tx1">
                    <a:lumMod val="85000"/>
                    <a:lumOff val="15000"/>
                  </a:schemeClr>
                </a:solidFill>
              </a:rPr>
              <a:t>There are 618 students, from kindergarten to grade five, enrolled at Addison elementary </a:t>
            </a:r>
          </a:p>
          <a:p>
            <a:r>
              <a:rPr lang="en-US" sz="1800" dirty="0">
                <a:solidFill>
                  <a:schemeClr val="tx1">
                    <a:lumMod val="85000"/>
                    <a:lumOff val="15000"/>
                  </a:schemeClr>
                </a:solidFill>
              </a:rPr>
              <a:t>46 fulltime teachers and 13 paraprofessionals</a:t>
            </a:r>
          </a:p>
          <a:p>
            <a:r>
              <a:rPr lang="en-US" sz="1800" dirty="0">
                <a:solidFill>
                  <a:schemeClr val="tx1">
                    <a:lumMod val="85000"/>
                    <a:lumOff val="15000"/>
                  </a:schemeClr>
                </a:solidFill>
              </a:rPr>
              <a:t>White/Caucasian- 52.3%, Hispanic- 20.0%, Asian-7.7%, Black- 14.9%, Multi-racial- 4.1%, and American Indian &amp; Hawaiian Pacific-1% </a:t>
            </a:r>
          </a:p>
          <a:p>
            <a:r>
              <a:rPr lang="en-US" sz="1800" dirty="0">
                <a:solidFill>
                  <a:schemeClr val="tx1">
                    <a:lumMod val="85000"/>
                    <a:lumOff val="15000"/>
                  </a:schemeClr>
                </a:solidFill>
              </a:rPr>
              <a:t>36% economically disadvantaged </a:t>
            </a:r>
          </a:p>
          <a:p>
            <a:r>
              <a:rPr lang="en-US" sz="1800" dirty="0">
                <a:solidFill>
                  <a:schemeClr val="tx1">
                    <a:lumMod val="85000"/>
                    <a:lumOff val="15000"/>
                  </a:schemeClr>
                </a:solidFill>
              </a:rPr>
              <a:t>16.4%  Early Intervention Program(EUIP), 9.0% are English Language Learners (ELL), 23.8% are in the gifted Advance Learning Program (ALP), and 16.7% are in Special Education </a:t>
            </a:r>
          </a:p>
        </p:txBody>
      </p:sp>
    </p:spTree>
    <p:extLst>
      <p:ext uri="{BB962C8B-B14F-4D97-AF65-F5344CB8AC3E}">
        <p14:creationId xmlns:p14="http://schemas.microsoft.com/office/powerpoint/2010/main" val="189974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1154</TotalTime>
  <Words>1935</Words>
  <Application>Microsoft Office PowerPoint</Application>
  <PresentationFormat>Widescreen</PresentationFormat>
  <Paragraphs>103</Paragraphs>
  <Slides>21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Comic Sans MS</vt:lpstr>
      <vt:lpstr>Courier New</vt:lpstr>
      <vt:lpstr>Impact</vt:lpstr>
      <vt:lpstr>Main Event</vt:lpstr>
      <vt:lpstr>Bring your research  to life  with HP Reveal  Sherreen Bahr ITEC 7445 Dr. Cain Spring 2018 Emerging Technology</vt:lpstr>
      <vt:lpstr>What is  HP  Reveal?</vt:lpstr>
      <vt:lpstr>How does HP reveal work?  Click on the video for a demonstration of Hp Reveal </vt:lpstr>
      <vt:lpstr>Cobb County’s Technology Vision &amp; Objectives</vt:lpstr>
      <vt:lpstr>How does HP Reveal support our technology vision?</vt:lpstr>
      <vt:lpstr>More on How HP Reveal supports our technology vision.</vt:lpstr>
      <vt:lpstr>The Key benefits of using Hp reveal</vt:lpstr>
      <vt:lpstr>more Key benefits</vt:lpstr>
      <vt:lpstr>Targeted population</vt:lpstr>
      <vt:lpstr>More on Targeted population</vt:lpstr>
      <vt:lpstr>Software &amp; equipment</vt:lpstr>
      <vt:lpstr>Software &amp; equipment continues…</vt:lpstr>
      <vt:lpstr>Technical support</vt:lpstr>
      <vt:lpstr>limitations</vt:lpstr>
      <vt:lpstr>Cost of hp reveal</vt:lpstr>
      <vt:lpstr>How teachers &amp; students may use this software</vt:lpstr>
      <vt:lpstr>Iste standards addressed with this software</vt:lpstr>
      <vt:lpstr>Some suggested lessons</vt:lpstr>
      <vt:lpstr>Evaluated research</vt:lpstr>
      <vt:lpstr>Personal Reflection</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 your research to life with HP Reveal</dc:title>
  <dc:creator>Sherreen Bahr</dc:creator>
  <cp:lastModifiedBy>Sherreen Bahr</cp:lastModifiedBy>
  <cp:revision>325</cp:revision>
  <dcterms:created xsi:type="dcterms:W3CDTF">2018-04-05T02:46:59Z</dcterms:created>
  <dcterms:modified xsi:type="dcterms:W3CDTF">2018-04-07T19:25:10Z</dcterms:modified>
</cp:coreProperties>
</file>